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5"/>
  </p:notesMasterIdLst>
  <p:sldIdLst>
    <p:sldId id="259" r:id="rId2"/>
    <p:sldId id="256" r:id="rId3"/>
    <p:sldId id="357" r:id="rId4"/>
    <p:sldId id="359" r:id="rId5"/>
    <p:sldId id="360" r:id="rId6"/>
    <p:sldId id="309" r:id="rId7"/>
    <p:sldId id="358" r:id="rId8"/>
    <p:sldId id="326" r:id="rId9"/>
    <p:sldId id="352" r:id="rId10"/>
    <p:sldId id="346" r:id="rId11"/>
    <p:sldId id="347" r:id="rId12"/>
    <p:sldId id="348" r:id="rId13"/>
    <p:sldId id="349" r:id="rId14"/>
    <p:sldId id="350" r:id="rId15"/>
    <p:sldId id="339" r:id="rId16"/>
    <p:sldId id="337" r:id="rId17"/>
    <p:sldId id="338" r:id="rId18"/>
    <p:sldId id="341" r:id="rId19"/>
    <p:sldId id="342" r:id="rId20"/>
    <p:sldId id="343" r:id="rId21"/>
    <p:sldId id="344" r:id="rId22"/>
    <p:sldId id="345" r:id="rId23"/>
    <p:sldId id="362" r:id="rId24"/>
    <p:sldId id="361" r:id="rId25"/>
    <p:sldId id="363" r:id="rId26"/>
    <p:sldId id="364" r:id="rId27"/>
    <p:sldId id="354" r:id="rId28"/>
    <p:sldId id="331" r:id="rId29"/>
    <p:sldId id="365" r:id="rId30"/>
    <p:sldId id="366" r:id="rId31"/>
    <p:sldId id="368" r:id="rId32"/>
    <p:sldId id="367" r:id="rId33"/>
    <p:sldId id="371" r:id="rId34"/>
    <p:sldId id="369" r:id="rId35"/>
    <p:sldId id="329" r:id="rId36"/>
    <p:sldId id="353" r:id="rId37"/>
    <p:sldId id="351" r:id="rId38"/>
    <p:sldId id="355" r:id="rId39"/>
    <p:sldId id="356" r:id="rId40"/>
    <p:sldId id="372" r:id="rId41"/>
    <p:sldId id="373" r:id="rId42"/>
    <p:sldId id="374" r:id="rId43"/>
    <p:sldId id="375" r:id="rId44"/>
    <p:sldId id="376" r:id="rId45"/>
    <p:sldId id="377" r:id="rId46"/>
    <p:sldId id="378" r:id="rId47"/>
    <p:sldId id="379" r:id="rId48"/>
    <p:sldId id="380" r:id="rId49"/>
    <p:sldId id="323" r:id="rId50"/>
    <p:sldId id="324" r:id="rId51"/>
    <p:sldId id="381" r:id="rId52"/>
    <p:sldId id="325" r:id="rId53"/>
    <p:sldId id="382" r:id="rId54"/>
  </p:sldIdLst>
  <p:sldSz cx="12192000" cy="6858000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Figtree"/>
      <p:regular r:id="rId60"/>
      <p:bold r:id="rId61"/>
      <p:italic r:id="rId62"/>
      <p:boldItalic r:id="rId63"/>
    </p:embeddedFont>
    <p:embeddedFont>
      <p:font typeface="Figtree Black"/>
      <p:bold r:id="rId64"/>
      <p:boldItalic r:id="rId65"/>
    </p:embeddedFont>
    <p:embeddedFont>
      <p:font typeface="Figtree SemiBold"/>
      <p:bold r:id="rId66"/>
      <p:boldItalic r:id="rId67"/>
    </p:embeddedFont>
    <p:embeddedFont>
      <p:font typeface="Hack" panose="020B0604020202020204" charset="0"/>
      <p:regular r:id="rId68"/>
      <p:bold r:id="rId69"/>
      <p:italic r:id="rId70"/>
      <p:boldItalic r:id="rId7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lan (à supprimer dans la version finale)" id="{2947B5E1-897F-472E-A377-9C1A658EF9D1}">
          <p14:sldIdLst>
            <p14:sldId id="259"/>
          </p14:sldIdLst>
        </p14:section>
        <p14:section name="Intro" id="{64F65630-B263-4124-AD13-0A5AD73443E3}">
          <p14:sldIdLst>
            <p14:sldId id="256"/>
            <p14:sldId id="357"/>
          </p14:sldIdLst>
        </p14:section>
        <p14:section name="Contexte et rappels" id="{09F6AF7E-C141-4C87-9DB5-D403B9258BDE}">
          <p14:sldIdLst>
            <p14:sldId id="359"/>
            <p14:sldId id="360"/>
          </p14:sldIdLst>
        </p14:section>
        <p14:section name="Nos objectifs" id="{EBDEEB13-49AC-49C7-972D-58E60E1BB12B}">
          <p14:sldIdLst>
            <p14:sldId id="309"/>
            <p14:sldId id="358"/>
          </p14:sldIdLst>
        </p14:section>
        <p14:section name="Les améliorations" id="{ABEC6C71-299B-4E6B-A1B2-68454F6FBE60}">
          <p14:sldIdLst>
            <p14:sldId id="326"/>
          </p14:sldIdLst>
        </p14:section>
        <p14:section name="Refactor JS" id="{4432CF20-EF3F-4BA6-B73D-EA5C2F70A26B}">
          <p14:sldIdLst>
            <p14:sldId id="352"/>
            <p14:sldId id="346"/>
            <p14:sldId id="347"/>
            <p14:sldId id="348"/>
            <p14:sldId id="349"/>
            <p14:sldId id="350"/>
          </p14:sldIdLst>
        </p14:section>
        <p14:section name="Refactor Java" id="{297B7F0C-001D-4629-BC8C-260948EA496C}">
          <p14:sldIdLst>
            <p14:sldId id="339"/>
            <p14:sldId id="337"/>
            <p14:sldId id="338"/>
            <p14:sldId id="341"/>
            <p14:sldId id="342"/>
            <p14:sldId id="343"/>
            <p14:sldId id="344"/>
            <p14:sldId id="345"/>
            <p14:sldId id="362"/>
            <p14:sldId id="361"/>
            <p14:sldId id="363"/>
            <p14:sldId id="364"/>
          </p14:sldIdLst>
        </p14:section>
        <p14:section name="Amelioration detection des tuiles" id="{C8399256-AAB9-4824-9292-A5670E190CCF}">
          <p14:sldIdLst>
            <p14:sldId id="354"/>
            <p14:sldId id="331"/>
            <p14:sldId id="365"/>
            <p14:sldId id="366"/>
            <p14:sldId id="368"/>
            <p14:sldId id="367"/>
            <p14:sldId id="371"/>
            <p14:sldId id="369"/>
            <p14:sldId id="329"/>
          </p14:sldIdLst>
        </p14:section>
        <p14:section name="Ajout règles du jeu" id="{4970243F-FA77-4E9F-A644-02648B475819}">
          <p14:sldIdLst>
            <p14:sldId id="353"/>
            <p14:sldId id="351"/>
            <p14:sldId id="355"/>
            <p14:sldId id="356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Améliorations en cours" id="{643EC251-D326-4E9A-AF82-39B3BF3E415C}">
          <p14:sldIdLst>
            <p14:sldId id="323"/>
            <p14:sldId id="324"/>
            <p14:sldId id="381"/>
            <p14:sldId id="325"/>
            <p14:sldId id="3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144"/>
    <a:srgbClr val="7B8190"/>
    <a:srgbClr val="17C979"/>
    <a:srgbClr val="2020FF"/>
    <a:srgbClr val="F4F5F9"/>
    <a:srgbClr val="217D5F"/>
    <a:srgbClr val="1E9667"/>
    <a:srgbClr val="246456"/>
    <a:srgbClr val="03C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7779" autoAdjust="0"/>
  </p:normalViewPr>
  <p:slideViewPr>
    <p:cSldViewPr snapToGrid="0">
      <p:cViewPr varScale="1">
        <p:scale>
          <a:sx n="55" d="100"/>
          <a:sy n="55" d="100"/>
        </p:scale>
        <p:origin x="114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49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C9E77CF-E969-40B3-A552-A0FD6C51CE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A5C7F79-B922-48D0-BB27-D234AAAD58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E3102-CBA9-4913-947B-439E891093E2}" type="datetimeFigureOut">
              <a:rPr lang="fr-FR" smtClean="0"/>
              <a:t>08/04/2024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A2CE9E0B-183C-43A7-B406-631EB63D22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74D3F5A7-6596-4616-A7CA-5F40A1DFD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686A02-3A9E-430D-B679-88E1D29FC6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2DCB6B-550F-44D5-A960-65E0EFF11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F79AD-48CD-4783-A4EA-B284469026F9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765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819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543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2531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137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714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7165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3878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SIFT = </a:t>
            </a:r>
            <a:r>
              <a:rPr lang="fr-FR" dirty="0" err="1"/>
              <a:t>Scale</a:t>
            </a:r>
            <a:r>
              <a:rPr lang="fr-FR" dirty="0"/>
              <a:t> Invariant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Transform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631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392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0382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614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856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059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352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663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632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657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934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867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6569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248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84984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1633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2952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7425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755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244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0258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533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1538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2608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562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377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1936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8581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26745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5798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8821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258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8180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95542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9118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6800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594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6203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537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118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183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62C89D-62D3-4EAA-A70A-51B7EDE14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9752D05-55A2-405C-94AD-6F6873D93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CFF028-DC21-4BCC-90FE-03805DDAC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5715-0C00-4E2D-9156-3B643ED986E5}" type="datetime1">
              <a:rPr lang="fr-FR" smtClean="0"/>
              <a:t>08/04/2024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14D5B7-2DEB-4BBA-83C5-A6F6C6B7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0E5CED-CDC3-442D-8E46-45077DE0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75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C02CE-FEEB-4A26-B8E4-6B3F0E95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8482CE-1460-40BE-8A00-EB77E0BA0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31828F-8096-45FA-A22A-DB4391CC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3DA69-5B1D-4ADC-8304-75BEB5FFCBAE}" type="datetime1">
              <a:rPr lang="fr-FR" smtClean="0"/>
              <a:t>08/04/2024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FD2901-F017-45BB-9219-8C098A96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4295E-3619-4DF4-86F0-9A4ED751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306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202C3C1-D806-4631-B383-122C229FC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8D986A-719F-4145-9505-812C103AB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19972C-2BBA-41EB-9151-F356C443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74DD-71FE-4B08-8A8B-86845119D42F}" type="datetime1">
              <a:rPr lang="fr-FR" smtClean="0"/>
              <a:t>08/04/2024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9D8FBC-B733-4BD0-985C-9133461B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D2CD35-D577-47B5-86DB-8F4B8AF8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79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280BF-89C3-4EE3-96C4-52F1567DF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u="sng" baseline="0">
                <a:uFill>
                  <a:solidFill>
                    <a:srgbClr val="17C979"/>
                  </a:solidFill>
                </a:u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83F57-C1BA-4EE0-A135-9A2084BFC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B983DC-75AC-4A38-8869-D6415EDA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FB8D-C922-4664-8AE8-DB05E1289D79}" type="datetime1">
              <a:rPr lang="fr-FR" smtClean="0"/>
              <a:t>08/04/2024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DB7126-E8DA-4B2B-9B05-E41ADA04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6C7345-D95F-4E92-BD13-D15912C9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746" y="6397915"/>
            <a:ext cx="2743200" cy="365125"/>
          </a:xfrm>
        </p:spPr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6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BD4E2-6D72-4ED1-9A76-C8E091DF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6052FC-9A1F-4708-A71F-3ABDA4ECD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FC70D8-E964-40F6-808B-75A739705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91A8-6718-4523-8907-3BFB26AFFE0B}" type="datetime1">
              <a:rPr lang="fr-FR" smtClean="0"/>
              <a:t>08/04/2024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44F779-18B5-49A4-ACF0-9D39935D9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669D54-AA8A-40C4-B055-5CF32CA9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70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7225A-0D4A-4971-918C-C6030863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A24529-5420-433F-8282-5C082A4686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5DB51A3-1B07-4DCF-9D7A-90D585C5C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229DDD-6F5D-4DB1-B82E-C1CA75DB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3CB1-3442-49B7-A0F4-C635E4FF65E7}" type="datetime1">
              <a:rPr lang="fr-FR" smtClean="0"/>
              <a:t>08/04/2024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008087-0F51-4C83-9A4F-49F2BB7E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3ABD0F-DE7A-45E1-ABAA-B9AD8372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89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F95C4C-FA13-4C5E-B566-EABC1AC79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9C8346-871B-4CD4-A0B0-66844B07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D5DB5FB-653E-4246-8B55-8D43B9440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51B3159-B940-4B1E-9BA0-2BF819548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042B6E1-7448-4E60-874F-AD464EC08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CC316B-EBE3-443F-ABDF-234E0CA38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14C3-EF47-4136-B6CA-40729B919DBE}" type="datetime1">
              <a:rPr lang="fr-FR" smtClean="0"/>
              <a:t>08/04/2024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2E66CB3-5551-405F-A6D8-989957DD1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176E572-EDA0-4337-A77E-4D73B30D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33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823137-E966-4E6C-9BB8-E3E1634B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C3D02C1-D453-4857-BC79-EDFF61A3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0AC-2481-41E7-BE1F-8D9A6D94B04D}" type="datetime1">
              <a:rPr lang="fr-FR" smtClean="0"/>
              <a:t>08/04/2024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2B6A59-ADEC-4681-9A29-D1A22459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E9BCB1-EB4A-4615-B6C3-9E62CEC2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4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C252EA1-87DB-4E57-9F81-A94D2783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B0F83-5960-4D8A-A3AE-09D137EBCB94}" type="datetime1">
              <a:rPr lang="fr-FR" smtClean="0"/>
              <a:t>08/04/2024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595CFA-B244-44FA-BEF3-8A6D0380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B6EAB8-EEE4-4B34-8747-154C487A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60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29E23C-280B-499D-99D4-92C4EE7F3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5BCD9D-11BC-464E-8098-728BC67E8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D4C3A4-B6F6-4E48-A4F3-14EB850DA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869DA5-EDFE-4D14-A6F3-01E22C44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A3AE1-6E5E-4267-9BF1-9272620800CA}" type="datetime1">
              <a:rPr lang="fr-FR" smtClean="0"/>
              <a:t>08/04/2024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2A4298-EA5A-41D3-BD4C-B532D8E7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0B79A0-09E9-4872-BB87-E98E7AED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07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5C1C72-7A93-4F80-B1B8-080E2EEB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41BDA8C-B1C5-4EF6-8A78-C77E9F739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4D83272-EFB2-45E2-84C8-A3D00AEA5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B7E3B8-7662-4874-8BA5-8E6282B3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37DB0-3F52-48E2-A12B-F02F2973D784}" type="datetime1">
              <a:rPr lang="fr-FR" smtClean="0"/>
              <a:t>08/04/2024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BD4858-81DF-4FAF-8FF4-CB8BFF61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7AD681-FFDC-41BF-B0BA-33897EB0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91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1A7C936-A30B-4B5E-8AED-E385BB56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7BE9FB-6373-47C9-AB9B-3AD298B9D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48D0A6-B12B-4448-8688-F4390349B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E0EEF-E16A-410F-84A5-386D5AF51A97}" type="datetime1">
              <a:rPr lang="fr-FR" smtClean="0"/>
              <a:t>08/04/2024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E31FB3-4975-4918-9FB3-D1EC4E405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EDAD21-ECE9-48C3-8419-053EEEE9D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705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mtClean="0">
                <a:solidFill>
                  <a:srgbClr val="7B8190"/>
                </a:solidFill>
                <a:latin typeface="Figtree SemiBold" pitchFamily="2" charset="0"/>
              </a:defRPr>
            </a:lvl1pPr>
          </a:lstStyle>
          <a:p>
            <a:fld id="{AD5A7801-B967-4A44-A8B2-4A192EAE45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43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2B3144"/>
          </a:solidFill>
          <a:latin typeface="Figtree Semi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B3144"/>
          </a:solidFill>
          <a:latin typeface="Figtre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B3144"/>
          </a:solidFill>
          <a:latin typeface="Figtre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B3144"/>
          </a:solidFill>
          <a:latin typeface="Figtre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B3144"/>
          </a:solidFill>
          <a:latin typeface="Figtre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B3144"/>
          </a:solidFill>
          <a:latin typeface="Figtre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0026" y="1345467"/>
            <a:ext cx="9850080" cy="541757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Contexte et rappels du projet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Nos objectifs pour le S4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Les améliorations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err="1"/>
              <a:t>Refactor</a:t>
            </a:r>
            <a:r>
              <a:rPr lang="fr-FR" dirty="0"/>
              <a:t> </a:t>
            </a:r>
            <a:r>
              <a:rPr lang="fr-FR" dirty="0" err="1"/>
              <a:t>js</a:t>
            </a:r>
            <a:endParaRPr lang="fr-FR" dirty="0"/>
          </a:p>
          <a:p>
            <a:pPr marL="971550" lvl="1" indent="-514350">
              <a:buFont typeface="+mj-lt"/>
              <a:buAutoNum type="arabicPeriod"/>
            </a:pPr>
            <a:r>
              <a:rPr lang="fr-FR" dirty="0" err="1"/>
              <a:t>Refactor</a:t>
            </a:r>
            <a:r>
              <a:rPr lang="fr-FR" dirty="0"/>
              <a:t> Java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Amélioration détection des tuiles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Ajout règles du jeu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Base de données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Changement de l’interface (pop-up tuiles + plus de limite de slots)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Points d’amélioration :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Éditeur de règles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Algo clusters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789A51-EBB7-93BD-2747-C34121D5B0B9}"/>
              </a:ext>
            </a:extLst>
          </p:cNvPr>
          <p:cNvSpPr txBox="1"/>
          <p:nvPr/>
        </p:nvSpPr>
        <p:spPr>
          <a:xfrm>
            <a:off x="8547306" y="1513717"/>
            <a:ext cx="3352800" cy="707886"/>
          </a:xfrm>
          <a:prstGeom prst="rect">
            <a:avLst/>
          </a:prstGeom>
          <a:solidFill>
            <a:srgbClr val="17C979"/>
          </a:solidFill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Démo ?</a:t>
            </a:r>
          </a:p>
          <a:p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A placer quelque part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2DC932AF-3F45-60CC-C024-3A19860914F9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7084142" y="1867660"/>
            <a:ext cx="1463164" cy="737880"/>
          </a:xfrm>
          <a:prstGeom prst="bentConnector3">
            <a:avLst/>
          </a:prstGeom>
          <a:ln w="5715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26BEBFE-EB97-FEBC-E212-E5FAEA79CD50}"/>
              </a:ext>
            </a:extLst>
          </p:cNvPr>
          <p:cNvSpPr txBox="1">
            <a:spLocks/>
          </p:cNvSpPr>
          <p:nvPr/>
        </p:nvSpPr>
        <p:spPr>
          <a:xfrm>
            <a:off x="290361" y="1384329"/>
            <a:ext cx="1759665" cy="44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2 ou 3 pages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47F22DD-BC51-78AD-2B26-27FEADD210D3}"/>
              </a:ext>
            </a:extLst>
          </p:cNvPr>
          <p:cNvSpPr txBox="1">
            <a:spLocks/>
          </p:cNvSpPr>
          <p:nvPr/>
        </p:nvSpPr>
        <p:spPr>
          <a:xfrm>
            <a:off x="290361" y="1808179"/>
            <a:ext cx="1759665" cy="44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1 ou 2 pages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054A0791-968F-F368-94BE-1073724811FD}"/>
              </a:ext>
            </a:extLst>
          </p:cNvPr>
          <p:cNvSpPr txBox="1">
            <a:spLocks/>
          </p:cNvSpPr>
          <p:nvPr/>
        </p:nvSpPr>
        <p:spPr>
          <a:xfrm>
            <a:off x="290360" y="2303972"/>
            <a:ext cx="1759665" cy="1510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Beaucoup de pages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Environ 5 par amélioration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EE0B7EA-709E-8DFF-8585-528A8BFE3AE7}"/>
              </a:ext>
            </a:extLst>
          </p:cNvPr>
          <p:cNvSpPr txBox="1">
            <a:spLocks/>
          </p:cNvSpPr>
          <p:nvPr/>
        </p:nvSpPr>
        <p:spPr>
          <a:xfrm>
            <a:off x="290359" y="5252446"/>
            <a:ext cx="1759665" cy="44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4 ou 5 pages</a:t>
            </a:r>
          </a:p>
        </p:txBody>
      </p:sp>
    </p:spTree>
    <p:extLst>
      <p:ext uri="{BB962C8B-B14F-4D97-AF65-F5344CB8AC3E}">
        <p14:creationId xmlns:p14="http://schemas.microsoft.com/office/powerpoint/2010/main" val="282264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10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8325464" cy="45722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1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problèmes liés au JavaScript au S3</a:t>
            </a:r>
          </a:p>
          <a:p>
            <a:pPr marL="0" indent="0">
              <a:buNone/>
            </a:pPr>
            <a:endParaRPr lang="fr-FR" sz="2400" dirty="0"/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Drag and Drop mal conçu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Mauvaise gestion des tuiles sur la page de choix / rechargement de la page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Mauvaise gestion des classes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Code instable / difficile à maintenir</a:t>
            </a:r>
          </a:p>
          <a:p>
            <a:pPr marL="0" indent="0">
              <a:buNone/>
            </a:pPr>
            <a:endParaRPr lang="fr-FR" sz="2400" dirty="0"/>
          </a:p>
          <a:p>
            <a:pPr>
              <a:buFont typeface="Figtree" pitchFamily="2" charset="0"/>
              <a:buChar char="→"/>
            </a:pPr>
            <a:r>
              <a:rPr lang="fr-FR" sz="2400" dirty="0"/>
              <a:t>Besoin de refactoriser avant d’ajouter les améliorations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791F03-68D5-92A7-7F62-1C6E23E2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699" y="1690688"/>
            <a:ext cx="2319880" cy="4639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5849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D60F52-2885-61AF-F98C-816B217A1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15" y="4332189"/>
            <a:ext cx="1466215" cy="12515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91B2BD9-5597-74A5-FB41-CDB990E69B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2"/>
          <a:stretch/>
        </p:blipFill>
        <p:spPr bwMode="auto">
          <a:xfrm>
            <a:off x="6541485" y="2004933"/>
            <a:ext cx="1517650" cy="4118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B032EAB-F163-A990-83A4-9082D0C82328}"/>
              </a:ext>
            </a:extLst>
          </p:cNvPr>
          <p:cNvSpPr txBox="1"/>
          <p:nvPr/>
        </p:nvSpPr>
        <p:spPr>
          <a:xfrm>
            <a:off x="2985295" y="5019432"/>
            <a:ext cx="3152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17C979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Refactoring du code</a:t>
            </a:r>
            <a:endParaRPr lang="fr-FR" sz="2400" dirty="0">
              <a:solidFill>
                <a:srgbClr val="17C979"/>
              </a:solidFill>
            </a:endParaRP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9C3ACD4E-2E27-39C5-C2BA-108D19388D0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581930" y="4064238"/>
            <a:ext cx="3959555" cy="893744"/>
          </a:xfrm>
          <a:prstGeom prst="bentConnector3">
            <a:avLst>
              <a:gd name="adj1" fmla="val 50000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3E8CBB2-2F2B-0E60-5744-4EBFADC4FF40}"/>
              </a:ext>
            </a:extLst>
          </p:cNvPr>
          <p:cNvSpPr txBox="1"/>
          <p:nvPr/>
        </p:nvSpPr>
        <p:spPr>
          <a:xfrm>
            <a:off x="1158418" y="5754185"/>
            <a:ext cx="138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1255 lignes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A22247A-5E05-051F-10B9-7F15C5617287}"/>
              </a:ext>
            </a:extLst>
          </p:cNvPr>
          <p:cNvSpPr txBox="1"/>
          <p:nvPr/>
        </p:nvSpPr>
        <p:spPr>
          <a:xfrm>
            <a:off x="859870" y="2722841"/>
            <a:ext cx="4790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Code instable / difficile à comprendre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Des portions de code inutile et/ou censé être supprimées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21AC4BE-DE85-0B55-6C75-695BC7D1EB26}"/>
              </a:ext>
            </a:extLst>
          </p:cNvPr>
          <p:cNvSpPr txBox="1"/>
          <p:nvPr/>
        </p:nvSpPr>
        <p:spPr>
          <a:xfrm>
            <a:off x="8272320" y="2274838"/>
            <a:ext cx="33343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Code séparé dans des dossiers et fichiers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Fonctionnalités encapsulées dans des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Des fonctionnalités supplémentaires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CC3534A-C0FF-DA69-4E18-C729DFB7090F}"/>
              </a:ext>
            </a:extLst>
          </p:cNvPr>
          <p:cNvSpPr txBox="1"/>
          <p:nvPr/>
        </p:nvSpPr>
        <p:spPr>
          <a:xfrm>
            <a:off x="6609906" y="6184464"/>
            <a:ext cx="138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1268 lignes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6E55E73F-C620-1BAC-8B9A-9FEC7DD6A599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8325464" cy="52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</p:txBody>
      </p:sp>
    </p:spTree>
    <p:extLst>
      <p:ext uri="{BB962C8B-B14F-4D97-AF65-F5344CB8AC3E}">
        <p14:creationId xmlns:p14="http://schemas.microsoft.com/office/powerpoint/2010/main" val="575411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12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5A2FA3-B87F-4AEB-8901-DA6E8C9CDE59}"/>
              </a:ext>
            </a:extLst>
          </p:cNvPr>
          <p:cNvSpPr txBox="1"/>
          <p:nvPr/>
        </p:nvSpPr>
        <p:spPr>
          <a:xfrm>
            <a:off x="2792361" y="3102879"/>
            <a:ext cx="29398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Avant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Injection de code html en </a:t>
            </a:r>
            <a:r>
              <a:rPr lang="fr-FR" sz="1600" dirty="0">
                <a:solidFill>
                  <a:srgbClr val="7B819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String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 depuis le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Une fois ajouté, élément immuable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Rechargement de tous les éléments en cas de changement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pic>
        <p:nvPicPr>
          <p:cNvPr id="3" name="Image 2" descr="PlantUML diagram">
            <a:extLst>
              <a:ext uri="{FF2B5EF4-FFF2-40B4-BE49-F238E27FC236}">
                <a16:creationId xmlns:a16="http://schemas.microsoft.com/office/drawing/2014/main" id="{AAE917C2-1CCD-17B3-94B1-71AC4ABFC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998" y="2898685"/>
            <a:ext cx="1475286" cy="3465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0A5523E-CE89-2EFB-94B4-13C9B1949C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14" y="2898685"/>
            <a:ext cx="1749255" cy="34992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B6C0E0E-701A-9970-7333-CABB209C325A}"/>
              </a:ext>
            </a:extLst>
          </p:cNvPr>
          <p:cNvSpPr txBox="1"/>
          <p:nvPr/>
        </p:nvSpPr>
        <p:spPr>
          <a:xfrm>
            <a:off x="838200" y="2301340"/>
            <a:ext cx="436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Manipulation dynamique des 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5D0BF2-1F99-C721-AC3C-E183B94F85B8}"/>
              </a:ext>
            </a:extLst>
          </p:cNvPr>
          <p:cNvSpPr txBox="1"/>
          <p:nvPr/>
        </p:nvSpPr>
        <p:spPr>
          <a:xfrm>
            <a:off x="7593076" y="3102879"/>
            <a:ext cx="4166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Après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Manipulation du 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Ajout d’Objet de type </a:t>
            </a:r>
            <a:r>
              <a:rPr lang="fr-FR" sz="1600" dirty="0" err="1">
                <a:solidFill>
                  <a:srgbClr val="7B819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Element</a:t>
            </a:r>
            <a:endParaRPr lang="fr-FR" dirty="0">
              <a:solidFill>
                <a:srgbClr val="7B819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Possibilité de déplacer les éléments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Possibilité d’associer des évènement </a:t>
            </a:r>
            <a:r>
              <a:rPr lang="fr-FR" sz="1600" dirty="0" err="1">
                <a:solidFill>
                  <a:srgbClr val="7B819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onClick</a:t>
            </a:r>
            <a:endParaRPr lang="fr-FR" dirty="0">
              <a:solidFill>
                <a:srgbClr val="7B819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→Expérience plus fluide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FC25C4F-051A-101D-A83D-42E1CD43AC08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8325464" cy="52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</p:txBody>
      </p:sp>
    </p:spTree>
    <p:extLst>
      <p:ext uri="{BB962C8B-B14F-4D97-AF65-F5344CB8AC3E}">
        <p14:creationId xmlns:p14="http://schemas.microsoft.com/office/powerpoint/2010/main" val="519348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13</a:t>
            </a:fld>
            <a:endParaRPr lang="fr-FR"/>
          </a:p>
        </p:txBody>
      </p:sp>
      <p:pic>
        <p:nvPicPr>
          <p:cNvPr id="12" name="Image 11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53391FFD-A9A1-1791-20B3-DB626BE9C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86" y="4165233"/>
            <a:ext cx="1104900" cy="11049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30EFE41-7348-6D71-6A50-5E8F30822AAC}"/>
              </a:ext>
            </a:extLst>
          </p:cNvPr>
          <p:cNvSpPr txBox="1"/>
          <p:nvPr/>
        </p:nvSpPr>
        <p:spPr>
          <a:xfrm>
            <a:off x="838200" y="3374042"/>
            <a:ext cx="147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Bibliothèque</a:t>
            </a:r>
            <a:r>
              <a:rPr lang="fr-FR" dirty="0">
                <a:latin typeface="Figtree" pitchFamily="2" charset="0"/>
              </a:rPr>
              <a:t> Signal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6157E22-8CA5-81A1-0820-FADF72E37A87}"/>
              </a:ext>
            </a:extLst>
          </p:cNvPr>
          <p:cNvSpPr txBox="1"/>
          <p:nvPr/>
        </p:nvSpPr>
        <p:spPr>
          <a:xfrm>
            <a:off x="2625212" y="3208805"/>
            <a:ext cx="88686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connect(</a:t>
            </a:r>
            <a:r>
              <a:rPr lang="fr-FR" sz="2000" dirty="0" err="1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fn</a:t>
            </a: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: définir la fonction d’exécution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fire(args) 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: envoi du signal d’exécution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clear</a:t>
            </a: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 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: déconnection des fonctions associées au signal</a:t>
            </a:r>
          </a:p>
          <a:p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→ Code plus modulaire</a:t>
            </a: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→ Évite l'utilisation d'identifiants uniques pour chaque élément.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04A925-40B2-6F9B-1D71-513DBECBDDDF}"/>
              </a:ext>
            </a:extLst>
          </p:cNvPr>
          <p:cNvSpPr txBox="1"/>
          <p:nvPr/>
        </p:nvSpPr>
        <p:spPr>
          <a:xfrm>
            <a:off x="838200" y="2375963"/>
            <a:ext cx="675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Simplification de la gestion des évènements :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ECAB39A-17A6-8AAE-2477-11C8E409F52D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8325464" cy="52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</p:txBody>
      </p:sp>
    </p:spTree>
    <p:extLst>
      <p:ext uri="{BB962C8B-B14F-4D97-AF65-F5344CB8AC3E}">
        <p14:creationId xmlns:p14="http://schemas.microsoft.com/office/powerpoint/2010/main" val="306786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14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4819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Suppression du drag &amp; drop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Performances insatisfaisantes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Aurait nécessité une refonte complète avec un Framework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Pas utile pour un site mobile</a:t>
            </a:r>
          </a:p>
        </p:txBody>
      </p:sp>
      <p:pic>
        <p:nvPicPr>
          <p:cNvPr id="7" name="drag&amp;drop">
            <a:hlinkClick r:id="" action="ppaction://media"/>
            <a:extLst>
              <a:ext uri="{FF2B5EF4-FFF2-40B4-BE49-F238E27FC236}">
                <a16:creationId xmlns:a16="http://schemas.microsoft.com/office/drawing/2014/main" id="{C25CCC3A-98FE-B4F7-C59F-82C1B84EAB0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49.7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5055" y="1660254"/>
            <a:ext cx="2155291" cy="4903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193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78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16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Rappels :</a:t>
            </a:r>
            <a:r>
              <a:rPr lang="fr-FR" dirty="0"/>
              <a:t> </a:t>
            </a:r>
          </a:p>
          <a:p>
            <a:r>
              <a:rPr lang="fr-FR" dirty="0"/>
              <a:t>Serveur Java</a:t>
            </a:r>
          </a:p>
          <a:p>
            <a:r>
              <a:rPr lang="fr-FR" dirty="0"/>
              <a:t>Objectif : identifier les tuiles présentes sur une image</a:t>
            </a:r>
          </a:p>
          <a:p>
            <a:pPr lvl="1">
              <a:buFont typeface="Figtree" pitchFamily="2" charset="0"/>
              <a:buChar char="→"/>
            </a:pPr>
            <a:r>
              <a:rPr lang="fr-FR" dirty="0"/>
              <a:t>Traitement de l’image avec </a:t>
            </a:r>
            <a:r>
              <a:rPr lang="fr-FR" dirty="0" err="1"/>
              <a:t>OpenCV</a:t>
            </a:r>
            <a:endParaRPr lang="fr-FR" dirty="0"/>
          </a:p>
          <a:p>
            <a:pPr marL="0" indent="0">
              <a:buNone/>
            </a:pPr>
            <a:endParaRPr lang="fr-FR" u="sng" dirty="0"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 problème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les traitements peuvent durer jusqu’à 30s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diminuer la durée de traitement</a:t>
            </a:r>
          </a:p>
        </p:txBody>
      </p:sp>
    </p:spTree>
    <p:extLst>
      <p:ext uri="{BB962C8B-B14F-4D97-AF65-F5344CB8AC3E}">
        <p14:creationId xmlns:p14="http://schemas.microsoft.com/office/powerpoint/2010/main" val="314143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17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/>
              <a:t> Identifier le problème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Recherche parmi 5 modules :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Transfert et réception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Traitements colorimétriques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Extraction et détourage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Identification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Clustering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CC0866B-14E3-CA7F-33B3-D613682033BB}"/>
              </a:ext>
            </a:extLst>
          </p:cNvPr>
          <p:cNvGrpSpPr/>
          <p:nvPr/>
        </p:nvGrpSpPr>
        <p:grpSpPr>
          <a:xfrm>
            <a:off x="5515896" y="4938616"/>
            <a:ext cx="3932904" cy="369332"/>
            <a:chOff x="5515896" y="4938616"/>
            <a:chExt cx="3932904" cy="369332"/>
          </a:xfrm>
        </p:grpSpPr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C3762A28-942F-4100-ECEA-666FD2BCF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5896" y="5123282"/>
              <a:ext cx="720000" cy="0"/>
            </a:xfrm>
            <a:prstGeom prst="straightConnector1">
              <a:avLst/>
            </a:prstGeom>
            <a:ln w="76200">
              <a:solidFill>
                <a:srgbClr val="17C9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A5761A7-6347-B4A3-C98B-B24460259C4E}"/>
                </a:ext>
              </a:extLst>
            </p:cNvPr>
            <p:cNvSpPr txBox="1"/>
            <p:nvPr/>
          </p:nvSpPr>
          <p:spPr>
            <a:xfrm>
              <a:off x="6319520" y="4938616"/>
              <a:ext cx="3129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7B8190"/>
                  </a:solidFill>
                  <a:latin typeface="Figtree" pitchFamily="2" charset="0"/>
                </a:rPr>
                <a:t>90% de la durée d’exécution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5607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18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5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d’indentification des tuiles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 nom d’une tuile à partir de son image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A451560-5112-C6AF-03B8-926E64825215}"/>
              </a:ext>
            </a:extLst>
          </p:cNvPr>
          <p:cNvCxnSpPr>
            <a:cxnSpLocks/>
          </p:cNvCxnSpPr>
          <p:nvPr/>
        </p:nvCxnSpPr>
        <p:spPr>
          <a:xfrm>
            <a:off x="2604840" y="4584266"/>
            <a:ext cx="1396889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 de texte 2">
            <a:extLst>
              <a:ext uri="{FF2B5EF4-FFF2-40B4-BE49-F238E27FC236}">
                <a16:creationId xmlns:a16="http://schemas.microsoft.com/office/drawing/2014/main" id="{4DF5EE1E-37D6-5FFA-7A38-BF6820FFA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4668" y="4354959"/>
            <a:ext cx="1569164" cy="31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bamboo_6</a:t>
            </a:r>
            <a:endParaRPr lang="fr-FR" sz="12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7BCF7A-5781-B623-9CC2-FB9FBB6B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3797203"/>
            <a:ext cx="1187076" cy="1574126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60B2E9F-AB89-8804-1A3D-EF83AECC890B}"/>
              </a:ext>
            </a:extLst>
          </p:cNvPr>
          <p:cNvCxnSpPr>
            <a:cxnSpLocks/>
          </p:cNvCxnSpPr>
          <p:nvPr/>
        </p:nvCxnSpPr>
        <p:spPr>
          <a:xfrm>
            <a:off x="6856442" y="4546015"/>
            <a:ext cx="1530474" cy="0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8205375-7166-D1F1-2016-3F88E9F9D43A}"/>
              </a:ext>
            </a:extLst>
          </p:cNvPr>
          <p:cNvGrpSpPr/>
          <p:nvPr/>
        </p:nvGrpSpPr>
        <p:grpSpPr>
          <a:xfrm>
            <a:off x="4369427" y="3429000"/>
            <a:ext cx="2119863" cy="981237"/>
            <a:chOff x="4148901" y="3025725"/>
            <a:chExt cx="2119863" cy="981237"/>
          </a:xfrm>
        </p:grpSpPr>
        <p:sp>
          <p:nvSpPr>
            <p:cNvPr id="15" name="Zone de texte 2">
              <a:extLst>
                <a:ext uri="{FF2B5EF4-FFF2-40B4-BE49-F238E27FC236}">
                  <a16:creationId xmlns:a16="http://schemas.microsoft.com/office/drawing/2014/main" id="{2C95F91B-1E32-F91F-C7F8-72171C242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3376253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bamboo_6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C1CAF3-E4EC-B415-D6A9-23502ED21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901" y="3025725"/>
              <a:ext cx="741947" cy="981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2444E4-3AB9-2C7F-577C-B4C336A34509}"/>
              </a:ext>
            </a:extLst>
          </p:cNvPr>
          <p:cNvGrpSpPr/>
          <p:nvPr/>
        </p:nvGrpSpPr>
        <p:grpSpPr>
          <a:xfrm>
            <a:off x="4369427" y="4723927"/>
            <a:ext cx="2120825" cy="981237"/>
            <a:chOff x="4147939" y="4281698"/>
            <a:chExt cx="2120825" cy="98123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1E44832-180D-FB0E-892D-A3AEACBAF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939" y="4281698"/>
              <a:ext cx="742909" cy="981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2E473DEE-8D87-ECD3-DF2E-BC4B4C4B0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4615531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bamboo_7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3BC740D2-ED48-FA4C-AB8F-A02A6B464595}"/>
              </a:ext>
            </a:extLst>
          </p:cNvPr>
          <p:cNvSpPr txBox="1"/>
          <p:nvPr/>
        </p:nvSpPr>
        <p:spPr>
          <a:xfrm>
            <a:off x="2637332" y="4834223"/>
            <a:ext cx="147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Figtree" pitchFamily="2" charset="0"/>
              </a:rPr>
              <a:t>Comparaison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95391C4-5744-3B11-D467-A81F176D293F}"/>
              </a:ext>
            </a:extLst>
          </p:cNvPr>
          <p:cNvGrpSpPr/>
          <p:nvPr/>
        </p:nvGrpSpPr>
        <p:grpSpPr>
          <a:xfrm>
            <a:off x="914400" y="3159760"/>
            <a:ext cx="5435600" cy="3321800"/>
            <a:chOff x="914400" y="3159760"/>
            <a:chExt cx="5435600" cy="3321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DB0CB7E-024B-9A84-C5A4-2286399F53D1}"/>
                </a:ext>
              </a:extLst>
            </p:cNvPr>
            <p:cNvSpPr/>
            <p:nvPr/>
          </p:nvSpPr>
          <p:spPr>
            <a:xfrm>
              <a:off x="914400" y="3159760"/>
              <a:ext cx="5435600" cy="2875280"/>
            </a:xfrm>
            <a:prstGeom prst="rect">
              <a:avLst/>
            </a:prstGeom>
            <a:noFill/>
            <a:ln w="76200">
              <a:solidFill>
                <a:srgbClr val="17C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BDA31B1-5324-FD09-AF00-02C45535C7D0}"/>
                </a:ext>
              </a:extLst>
            </p:cNvPr>
            <p:cNvSpPr txBox="1"/>
            <p:nvPr/>
          </p:nvSpPr>
          <p:spPr>
            <a:xfrm>
              <a:off x="3039730" y="6112228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Figtree SemiBold" pitchFamily="2" charset="0"/>
                </a:rPr>
                <a:t>Problème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945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19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d’indentification des tuiles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 nom d’une tuile à partir de son image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>
                <a:latin typeface="Figtree SemiBold" pitchFamily="2" charset="0"/>
              </a:rPr>
              <a:t>Comparaison d’images : </a:t>
            </a:r>
            <a:r>
              <a:rPr lang="fr-FR" sz="2400" dirty="0"/>
              <a:t>basé sur l’algorithme SIFT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CD0615A-E67D-46F5-50DC-D845CE353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03" y="3949602"/>
            <a:ext cx="992400" cy="1315975"/>
          </a:xfrm>
          <a:prstGeom prst="rect">
            <a:avLst/>
          </a:prstGeom>
        </p:spPr>
      </p:pic>
      <p:sp>
        <p:nvSpPr>
          <p:cNvPr id="7" name="Zone de texte 2">
            <a:extLst>
              <a:ext uri="{FF2B5EF4-FFF2-40B4-BE49-F238E27FC236}">
                <a16:creationId xmlns:a16="http://schemas.microsoft.com/office/drawing/2014/main" id="{581E5CF2-9044-75FE-0754-C752F8145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082" y="5758765"/>
            <a:ext cx="1370560" cy="51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DESC_SIFT_1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129E027-2D25-CE66-B867-F7370B7965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73" y="3949602"/>
            <a:ext cx="995054" cy="13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 de texte 2">
            <a:extLst>
              <a:ext uri="{FF2B5EF4-FFF2-40B4-BE49-F238E27FC236}">
                <a16:creationId xmlns:a16="http://schemas.microsoft.com/office/drawing/2014/main" id="{9F50B97F-514A-DDA9-DAA5-EF6361336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7597" y="5689628"/>
            <a:ext cx="1602425" cy="51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DESC_SIFT_2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3B83E8C-3978-939A-30B1-B5117EDCE3E6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548903" y="5265577"/>
            <a:ext cx="0" cy="505275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63CB565-CBBF-F791-1A15-32C5A6DB274E}"/>
              </a:ext>
            </a:extLst>
          </p:cNvPr>
          <p:cNvCxnSpPr>
            <a:cxnSpLocks/>
          </p:cNvCxnSpPr>
          <p:nvPr/>
        </p:nvCxnSpPr>
        <p:spPr>
          <a:xfrm>
            <a:off x="8606803" y="5265577"/>
            <a:ext cx="0" cy="445563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7221274D-E440-7DF0-47F1-627240FD8935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3529270" y="5948084"/>
            <a:ext cx="4096506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B527418A-1CDE-6EE7-44F9-39A9E9F56B6D}"/>
              </a:ext>
            </a:extLst>
          </p:cNvPr>
          <p:cNvSpPr txBox="1"/>
          <p:nvPr/>
        </p:nvSpPr>
        <p:spPr>
          <a:xfrm>
            <a:off x="3895215" y="5097723"/>
            <a:ext cx="337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Comparaison des descriptions car plus rapide</a:t>
            </a:r>
          </a:p>
        </p:txBody>
      </p:sp>
      <p:pic>
        <p:nvPicPr>
          <p:cNvPr id="23" name="Graphique 22" descr="Document avec un remplissage uni">
            <a:extLst>
              <a:ext uri="{FF2B5EF4-FFF2-40B4-BE49-F238E27FC236}">
                <a16:creationId xmlns:a16="http://schemas.microsoft.com/office/drawing/2014/main" id="{EF95A4A6-E358-B2F3-05CE-84A45359D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9334" y="5668116"/>
            <a:ext cx="559936" cy="559936"/>
          </a:xfrm>
          <a:prstGeom prst="rect">
            <a:avLst/>
          </a:prstGeom>
        </p:spPr>
      </p:pic>
      <p:pic>
        <p:nvPicPr>
          <p:cNvPr id="26" name="Graphique 25" descr="Document avec un remplissage uni">
            <a:extLst>
              <a:ext uri="{FF2B5EF4-FFF2-40B4-BE49-F238E27FC236}">
                <a16:creationId xmlns:a16="http://schemas.microsoft.com/office/drawing/2014/main" id="{68BA338F-6F61-8946-24E1-82D9B40FE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5776" y="5668116"/>
            <a:ext cx="559936" cy="559936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CEFB0808-DA5C-0B33-EFA7-C5747B6A21DD}"/>
              </a:ext>
            </a:extLst>
          </p:cNvPr>
          <p:cNvSpPr txBox="1"/>
          <p:nvPr/>
        </p:nvSpPr>
        <p:spPr>
          <a:xfrm>
            <a:off x="4424951" y="5948084"/>
            <a:ext cx="227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2250520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EA7382-86B6-4B39-8878-9B78F8C12E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Mahjong Calculator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64C5CF0-B070-49D7-974A-D6707E3A5F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rgbClr val="17C979"/>
                </a:solidFill>
              </a:rPr>
              <a:t>SAE BUT2 2023-2024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80CB08-8010-440E-80EA-10F12A42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</a:t>
            </a:fld>
            <a:endParaRPr lang="fr-FR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49242B3B-C450-4384-835D-6A93D1C4E869}"/>
              </a:ext>
            </a:extLst>
          </p:cNvPr>
          <p:cNvSpPr txBox="1">
            <a:spLocks/>
          </p:cNvSpPr>
          <p:nvPr/>
        </p:nvSpPr>
        <p:spPr>
          <a:xfrm>
            <a:off x="1524000" y="618172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rgbClr val="7B8190"/>
                </a:solidFill>
              </a:rPr>
              <a:t>Mathis BODIN, Maxence CARON, Samuel NAMANI, Aloïs ROBERJOT</a:t>
            </a:r>
          </a:p>
        </p:txBody>
      </p:sp>
    </p:spTree>
    <p:extLst>
      <p:ext uri="{BB962C8B-B14F-4D97-AF65-F5344CB8AC3E}">
        <p14:creationId xmlns:p14="http://schemas.microsoft.com/office/powerpoint/2010/main" val="319252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20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d’indentification des tuiles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 nom d’une tuile à partir de son image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A451560-5112-C6AF-03B8-926E64825215}"/>
              </a:ext>
            </a:extLst>
          </p:cNvPr>
          <p:cNvCxnSpPr>
            <a:cxnSpLocks/>
          </p:cNvCxnSpPr>
          <p:nvPr/>
        </p:nvCxnSpPr>
        <p:spPr>
          <a:xfrm>
            <a:off x="2604840" y="4584266"/>
            <a:ext cx="1396889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 de texte 2">
            <a:extLst>
              <a:ext uri="{FF2B5EF4-FFF2-40B4-BE49-F238E27FC236}">
                <a16:creationId xmlns:a16="http://schemas.microsoft.com/office/drawing/2014/main" id="{4DF5EE1E-37D6-5FFA-7A38-BF6820FFA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516" y="3341754"/>
            <a:ext cx="1569164" cy="31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bamboo_6</a:t>
            </a:r>
            <a:endParaRPr lang="fr-FR" sz="12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7BCF7A-5781-B623-9CC2-FB9FBB6B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3797203"/>
            <a:ext cx="1187076" cy="1574126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60B2E9F-AB89-8804-1A3D-EF83AECC890B}"/>
              </a:ext>
            </a:extLst>
          </p:cNvPr>
          <p:cNvCxnSpPr>
            <a:cxnSpLocks/>
          </p:cNvCxnSpPr>
          <p:nvPr/>
        </p:nvCxnSpPr>
        <p:spPr>
          <a:xfrm>
            <a:off x="6489290" y="3532810"/>
            <a:ext cx="1530474" cy="0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8205375-7166-D1F1-2016-3F88E9F9D43A}"/>
              </a:ext>
            </a:extLst>
          </p:cNvPr>
          <p:cNvGrpSpPr/>
          <p:nvPr/>
        </p:nvGrpSpPr>
        <p:grpSpPr>
          <a:xfrm>
            <a:off x="4369427" y="3078041"/>
            <a:ext cx="2119863" cy="981237"/>
            <a:chOff x="4148901" y="3025725"/>
            <a:chExt cx="2119863" cy="981237"/>
          </a:xfrm>
        </p:grpSpPr>
        <p:sp>
          <p:nvSpPr>
            <p:cNvPr id="15" name="Zone de texte 2">
              <a:extLst>
                <a:ext uri="{FF2B5EF4-FFF2-40B4-BE49-F238E27FC236}">
                  <a16:creationId xmlns:a16="http://schemas.microsoft.com/office/drawing/2014/main" id="{2C95F91B-1E32-F91F-C7F8-72171C242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3376253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bamboo_6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C1CAF3-E4EC-B415-D6A9-23502ED21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901" y="3025725"/>
              <a:ext cx="741947" cy="981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2444E4-3AB9-2C7F-577C-B4C336A34509}"/>
              </a:ext>
            </a:extLst>
          </p:cNvPr>
          <p:cNvGrpSpPr/>
          <p:nvPr/>
        </p:nvGrpSpPr>
        <p:grpSpPr>
          <a:xfrm>
            <a:off x="4368465" y="4887748"/>
            <a:ext cx="2120825" cy="981237"/>
            <a:chOff x="4147939" y="4281698"/>
            <a:chExt cx="2120825" cy="98123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1E44832-180D-FB0E-892D-A3AEACBAF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939" y="4281698"/>
              <a:ext cx="742909" cy="981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2E473DEE-8D87-ECD3-DF2E-BC4B4C4B0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4615531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bamboo_7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3BC740D2-ED48-FA4C-AB8F-A02A6B464595}"/>
              </a:ext>
            </a:extLst>
          </p:cNvPr>
          <p:cNvSpPr txBox="1"/>
          <p:nvPr/>
        </p:nvSpPr>
        <p:spPr>
          <a:xfrm>
            <a:off x="2637332" y="4834223"/>
            <a:ext cx="147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Comparaison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E3D2FC-4EA6-6F7D-538D-4AA0742C77A3}"/>
              </a:ext>
            </a:extLst>
          </p:cNvPr>
          <p:cNvSpPr txBox="1"/>
          <p:nvPr/>
        </p:nvSpPr>
        <p:spPr>
          <a:xfrm>
            <a:off x="4832350" y="4379392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F4638C-94A2-7D62-F6B4-CE7DB84CA0F8}"/>
              </a:ext>
            </a:extLst>
          </p:cNvPr>
          <p:cNvSpPr txBox="1"/>
          <p:nvPr/>
        </p:nvSpPr>
        <p:spPr>
          <a:xfrm>
            <a:off x="4368465" y="4095559"/>
            <a:ext cx="741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</p:txBody>
      </p:sp>
      <p:pic>
        <p:nvPicPr>
          <p:cNvPr id="17" name="Graphique 16" descr="Document avec un remplissage uni">
            <a:extLst>
              <a:ext uri="{FF2B5EF4-FFF2-40B4-BE49-F238E27FC236}">
                <a16:creationId xmlns:a16="http://schemas.microsoft.com/office/drawing/2014/main" id="{7F316FF9-B91F-1C9C-79ED-F1FA65C1C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5060" y="5989274"/>
            <a:ext cx="559936" cy="559936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D921227-66C5-1894-F3AC-2C5875EB5450}"/>
              </a:ext>
            </a:extLst>
          </p:cNvPr>
          <p:cNvCxnSpPr>
            <a:cxnSpLocks/>
          </p:cNvCxnSpPr>
          <p:nvPr/>
        </p:nvCxnSpPr>
        <p:spPr>
          <a:xfrm>
            <a:off x="1811483" y="5427664"/>
            <a:ext cx="0" cy="505275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474C1EE-EB44-F591-7B42-4C9E603C529C}"/>
              </a:ext>
            </a:extLst>
          </p:cNvPr>
          <p:cNvCxnSpPr>
            <a:cxnSpLocks/>
          </p:cNvCxnSpPr>
          <p:nvPr/>
        </p:nvCxnSpPr>
        <p:spPr>
          <a:xfrm>
            <a:off x="4748651" y="5932939"/>
            <a:ext cx="0" cy="2526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que 22" descr="Document avec un remplissage uni">
            <a:extLst>
              <a:ext uri="{FF2B5EF4-FFF2-40B4-BE49-F238E27FC236}">
                <a16:creationId xmlns:a16="http://schemas.microsoft.com/office/drawing/2014/main" id="{75F03DC7-6212-CEAF-2C33-3410A54A2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1729" y="6403536"/>
            <a:ext cx="408226" cy="408226"/>
          </a:xfrm>
          <a:prstGeom prst="rect">
            <a:avLst/>
          </a:prstGeom>
        </p:spPr>
      </p:pic>
      <p:pic>
        <p:nvPicPr>
          <p:cNvPr id="32" name="Graphique 31" descr="Document avec un remplissage uni">
            <a:extLst>
              <a:ext uri="{FF2B5EF4-FFF2-40B4-BE49-F238E27FC236}">
                <a16:creationId xmlns:a16="http://schemas.microsoft.com/office/drawing/2014/main" id="{88EC1C1D-95A0-DF37-124D-77D6EA3FB9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5842" y="6030054"/>
            <a:ext cx="408226" cy="408226"/>
          </a:xfrm>
          <a:prstGeom prst="rect">
            <a:avLst/>
          </a:prstGeom>
        </p:spPr>
      </p:pic>
      <p:pic>
        <p:nvPicPr>
          <p:cNvPr id="33" name="Graphique 32" descr="Document avec un remplissage uni">
            <a:extLst>
              <a:ext uri="{FF2B5EF4-FFF2-40B4-BE49-F238E27FC236}">
                <a16:creationId xmlns:a16="http://schemas.microsoft.com/office/drawing/2014/main" id="{D286DFE9-839B-9B3C-CC2C-2B087370E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3389" y="6403536"/>
            <a:ext cx="408226" cy="408226"/>
          </a:xfrm>
          <a:prstGeom prst="rect">
            <a:avLst/>
          </a:prstGeom>
        </p:spPr>
      </p:pic>
      <p:pic>
        <p:nvPicPr>
          <p:cNvPr id="34" name="Graphique 33" descr="Document avec un remplissage uni">
            <a:extLst>
              <a:ext uri="{FF2B5EF4-FFF2-40B4-BE49-F238E27FC236}">
                <a16:creationId xmlns:a16="http://schemas.microsoft.com/office/drawing/2014/main" id="{97F33E0A-5408-7645-0B6B-7ED79F1BE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3667" y="5989689"/>
            <a:ext cx="408226" cy="408226"/>
          </a:xfrm>
          <a:prstGeom prst="rect">
            <a:avLst/>
          </a:prstGeom>
        </p:spPr>
      </p:pic>
      <p:pic>
        <p:nvPicPr>
          <p:cNvPr id="35" name="Graphique 34" descr="Document avec un remplissage uni">
            <a:extLst>
              <a:ext uri="{FF2B5EF4-FFF2-40B4-BE49-F238E27FC236}">
                <a16:creationId xmlns:a16="http://schemas.microsoft.com/office/drawing/2014/main" id="{62809A07-1953-DEC7-8C9F-B920863EE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4247" y="6403536"/>
            <a:ext cx="408226" cy="408226"/>
          </a:xfrm>
          <a:prstGeom prst="rect">
            <a:avLst/>
          </a:prstGeom>
        </p:spPr>
      </p:pic>
      <p:pic>
        <p:nvPicPr>
          <p:cNvPr id="36" name="Graphique 35" descr="Document avec un remplissage uni">
            <a:extLst>
              <a:ext uri="{FF2B5EF4-FFF2-40B4-BE49-F238E27FC236}">
                <a16:creationId xmlns:a16="http://schemas.microsoft.com/office/drawing/2014/main" id="{F5DB355E-73FC-18D2-D7F5-A4A5373A02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4525" y="6288762"/>
            <a:ext cx="408226" cy="408226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DB1A753-5416-EBB7-67A2-3FB5EF1FE629}"/>
              </a:ext>
            </a:extLst>
          </p:cNvPr>
          <p:cNvSpPr txBox="1"/>
          <p:nvPr/>
        </p:nvSpPr>
        <p:spPr>
          <a:xfrm>
            <a:off x="5616127" y="6338986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DA54934B-9EA7-5BD4-275F-768B0D22B38C}"/>
              </a:ext>
            </a:extLst>
          </p:cNvPr>
          <p:cNvSpPr/>
          <p:nvPr/>
        </p:nvSpPr>
        <p:spPr>
          <a:xfrm>
            <a:off x="6666957" y="3986408"/>
            <a:ext cx="4844411" cy="2352573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63AD3DB-0360-7B38-3649-665E9546DDC3}"/>
              </a:ext>
            </a:extLst>
          </p:cNvPr>
          <p:cNvSpPr txBox="1"/>
          <p:nvPr/>
        </p:nvSpPr>
        <p:spPr>
          <a:xfrm>
            <a:off x="6923605" y="4570614"/>
            <a:ext cx="4157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 + 42 = 43 descriptions générées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B7D2516-1362-92D5-A742-E010B6A514DF}"/>
              </a:ext>
            </a:extLst>
          </p:cNvPr>
          <p:cNvSpPr txBox="1"/>
          <p:nvPr/>
        </p:nvSpPr>
        <p:spPr>
          <a:xfrm>
            <a:off x="6863694" y="4151461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une tuile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418E4B58-DFE0-D8F3-B647-861209D11362}"/>
              </a:ext>
            </a:extLst>
          </p:cNvPr>
          <p:cNvSpPr txBox="1"/>
          <p:nvPr/>
        </p:nvSpPr>
        <p:spPr>
          <a:xfrm>
            <a:off x="6863694" y="5070076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14 tuiles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5110AF2-5BB1-1650-4A2B-FD06DF07BA44}"/>
              </a:ext>
            </a:extLst>
          </p:cNvPr>
          <p:cNvSpPr txBox="1"/>
          <p:nvPr/>
        </p:nvSpPr>
        <p:spPr>
          <a:xfrm>
            <a:off x="6923605" y="5489977"/>
            <a:ext cx="41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43 × 14 =  602 descriptions générées</a:t>
            </a:r>
          </a:p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→long !</a:t>
            </a:r>
          </a:p>
        </p:txBody>
      </p:sp>
    </p:spTree>
    <p:extLst>
      <p:ext uri="{BB962C8B-B14F-4D97-AF65-F5344CB8AC3E}">
        <p14:creationId xmlns:p14="http://schemas.microsoft.com/office/powerpoint/2010/main" val="85264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21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5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Solution :</a:t>
            </a:r>
          </a:p>
          <a:p>
            <a:pPr marL="0" indent="0">
              <a:buNone/>
            </a:pPr>
            <a:r>
              <a:rPr lang="fr-FR" sz="2400" dirty="0"/>
              <a:t>Stocker les descriptions des images du </a:t>
            </a:r>
            <a:r>
              <a:rPr lang="fr-FR" sz="2400" dirty="0" err="1"/>
              <a:t>dataset</a:t>
            </a:r>
            <a:endParaRPr lang="fr-FR" sz="2400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A451560-5112-C6AF-03B8-926E64825215}"/>
              </a:ext>
            </a:extLst>
          </p:cNvPr>
          <p:cNvCxnSpPr>
            <a:cxnSpLocks/>
          </p:cNvCxnSpPr>
          <p:nvPr/>
        </p:nvCxnSpPr>
        <p:spPr>
          <a:xfrm>
            <a:off x="2604840" y="4584266"/>
            <a:ext cx="1396889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627BCF7A-5781-B623-9CC2-FB9FBB6B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3797203"/>
            <a:ext cx="1187076" cy="1574126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F8205375-7166-D1F1-2016-3F88E9F9D43A}"/>
              </a:ext>
            </a:extLst>
          </p:cNvPr>
          <p:cNvGrpSpPr/>
          <p:nvPr/>
        </p:nvGrpSpPr>
        <p:grpSpPr>
          <a:xfrm>
            <a:off x="4369427" y="3078041"/>
            <a:ext cx="2119863" cy="981237"/>
            <a:chOff x="4148901" y="3025725"/>
            <a:chExt cx="2119863" cy="981237"/>
          </a:xfrm>
        </p:grpSpPr>
        <p:sp>
          <p:nvSpPr>
            <p:cNvPr id="15" name="Zone de texte 2">
              <a:extLst>
                <a:ext uri="{FF2B5EF4-FFF2-40B4-BE49-F238E27FC236}">
                  <a16:creationId xmlns:a16="http://schemas.microsoft.com/office/drawing/2014/main" id="{2C95F91B-1E32-F91F-C7F8-72171C242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3376253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bamboo_6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C1CAF3-E4EC-B415-D6A9-23502ED21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901" y="3025725"/>
              <a:ext cx="741947" cy="981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2444E4-3AB9-2C7F-577C-B4C336A34509}"/>
              </a:ext>
            </a:extLst>
          </p:cNvPr>
          <p:cNvGrpSpPr/>
          <p:nvPr/>
        </p:nvGrpSpPr>
        <p:grpSpPr>
          <a:xfrm>
            <a:off x="4368465" y="4887748"/>
            <a:ext cx="2120825" cy="981237"/>
            <a:chOff x="4147939" y="4281698"/>
            <a:chExt cx="2120825" cy="98123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1E44832-180D-FB0E-892D-A3AEACBAF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939" y="4281698"/>
              <a:ext cx="742909" cy="981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2E473DEE-8D87-ECD3-DF2E-BC4B4C4B0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4615531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bamboo_7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3BC740D2-ED48-FA4C-AB8F-A02A6B464595}"/>
              </a:ext>
            </a:extLst>
          </p:cNvPr>
          <p:cNvSpPr txBox="1"/>
          <p:nvPr/>
        </p:nvSpPr>
        <p:spPr>
          <a:xfrm>
            <a:off x="2637332" y="4834223"/>
            <a:ext cx="147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Comparaison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E3D2FC-4EA6-6F7D-538D-4AA0742C77A3}"/>
              </a:ext>
            </a:extLst>
          </p:cNvPr>
          <p:cNvSpPr txBox="1"/>
          <p:nvPr/>
        </p:nvSpPr>
        <p:spPr>
          <a:xfrm>
            <a:off x="4832350" y="4379392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F4638C-94A2-7D62-F6B4-CE7DB84CA0F8}"/>
              </a:ext>
            </a:extLst>
          </p:cNvPr>
          <p:cNvSpPr txBox="1"/>
          <p:nvPr/>
        </p:nvSpPr>
        <p:spPr>
          <a:xfrm>
            <a:off x="4368465" y="4095559"/>
            <a:ext cx="741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</p:txBody>
      </p:sp>
      <p:pic>
        <p:nvPicPr>
          <p:cNvPr id="17" name="Graphique 16" descr="Document avec un remplissage uni">
            <a:extLst>
              <a:ext uri="{FF2B5EF4-FFF2-40B4-BE49-F238E27FC236}">
                <a16:creationId xmlns:a16="http://schemas.microsoft.com/office/drawing/2014/main" id="{7F316FF9-B91F-1C9C-79ED-F1FA65C1C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5060" y="5989274"/>
            <a:ext cx="559936" cy="559936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D921227-66C5-1894-F3AC-2C5875EB5450}"/>
              </a:ext>
            </a:extLst>
          </p:cNvPr>
          <p:cNvCxnSpPr>
            <a:cxnSpLocks/>
          </p:cNvCxnSpPr>
          <p:nvPr/>
        </p:nvCxnSpPr>
        <p:spPr>
          <a:xfrm>
            <a:off x="1811483" y="5427664"/>
            <a:ext cx="0" cy="505275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474C1EE-EB44-F591-7B42-4C9E603C529C}"/>
              </a:ext>
            </a:extLst>
          </p:cNvPr>
          <p:cNvCxnSpPr>
            <a:cxnSpLocks/>
          </p:cNvCxnSpPr>
          <p:nvPr/>
        </p:nvCxnSpPr>
        <p:spPr>
          <a:xfrm>
            <a:off x="4748651" y="5932939"/>
            <a:ext cx="0" cy="2526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que 22" descr="Document avec un remplissage uni">
            <a:extLst>
              <a:ext uri="{FF2B5EF4-FFF2-40B4-BE49-F238E27FC236}">
                <a16:creationId xmlns:a16="http://schemas.microsoft.com/office/drawing/2014/main" id="{75F03DC7-6212-CEAF-2C33-3410A54A2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8041" y="6301010"/>
            <a:ext cx="408226" cy="408226"/>
          </a:xfrm>
          <a:prstGeom prst="rect">
            <a:avLst/>
          </a:prstGeom>
        </p:spPr>
      </p:pic>
      <p:pic>
        <p:nvPicPr>
          <p:cNvPr id="33" name="Graphique 32" descr="Document avec un remplissage uni">
            <a:extLst>
              <a:ext uri="{FF2B5EF4-FFF2-40B4-BE49-F238E27FC236}">
                <a16:creationId xmlns:a16="http://schemas.microsoft.com/office/drawing/2014/main" id="{D286DFE9-839B-9B3C-CC2C-2B087370E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5325" y="6301010"/>
            <a:ext cx="408226" cy="408226"/>
          </a:xfrm>
          <a:prstGeom prst="rect">
            <a:avLst/>
          </a:prstGeom>
        </p:spPr>
      </p:pic>
      <p:pic>
        <p:nvPicPr>
          <p:cNvPr id="35" name="Graphique 34" descr="Document avec un remplissage uni">
            <a:extLst>
              <a:ext uri="{FF2B5EF4-FFF2-40B4-BE49-F238E27FC236}">
                <a16:creationId xmlns:a16="http://schemas.microsoft.com/office/drawing/2014/main" id="{62809A07-1953-DEC7-8C9F-B920863EE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1667" y="6301010"/>
            <a:ext cx="408226" cy="408226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DB1A753-5416-EBB7-67A2-3FB5EF1FE629}"/>
              </a:ext>
            </a:extLst>
          </p:cNvPr>
          <p:cNvSpPr txBox="1"/>
          <p:nvPr/>
        </p:nvSpPr>
        <p:spPr>
          <a:xfrm>
            <a:off x="5269758" y="6351235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0F43D672-538C-052F-858E-2E1CEC06C8EE}"/>
              </a:ext>
            </a:extLst>
          </p:cNvPr>
          <p:cNvSpPr/>
          <p:nvPr/>
        </p:nvSpPr>
        <p:spPr>
          <a:xfrm>
            <a:off x="3891382" y="6222379"/>
            <a:ext cx="2100058" cy="578760"/>
          </a:xfrm>
          <a:custGeom>
            <a:avLst/>
            <a:gdLst>
              <a:gd name="connsiteX0" fmla="*/ 63398 w 2100058"/>
              <a:gd name="connsiteY0" fmla="*/ 170801 h 578760"/>
              <a:gd name="connsiteX1" fmla="*/ 787298 w 2100058"/>
              <a:gd name="connsiteY1" fmla="*/ 10781 h 578760"/>
              <a:gd name="connsiteX2" fmla="*/ 1968398 w 2100058"/>
              <a:gd name="connsiteY2" fmla="*/ 71741 h 578760"/>
              <a:gd name="connsiteX3" fmla="*/ 1876958 w 2100058"/>
              <a:gd name="connsiteY3" fmla="*/ 528941 h 578760"/>
              <a:gd name="connsiteX4" fmla="*/ 238658 w 2100058"/>
              <a:gd name="connsiteY4" fmla="*/ 528941 h 578760"/>
              <a:gd name="connsiteX5" fmla="*/ 63398 w 2100058"/>
              <a:gd name="connsiteY5" fmla="*/ 170801 h 57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0058" h="578760">
                <a:moveTo>
                  <a:pt x="63398" y="170801"/>
                </a:moveTo>
                <a:cubicBezTo>
                  <a:pt x="154838" y="84441"/>
                  <a:pt x="469798" y="27291"/>
                  <a:pt x="787298" y="10781"/>
                </a:cubicBezTo>
                <a:cubicBezTo>
                  <a:pt x="1104798" y="-5729"/>
                  <a:pt x="1786788" y="-14619"/>
                  <a:pt x="1968398" y="71741"/>
                </a:cubicBezTo>
                <a:cubicBezTo>
                  <a:pt x="2150008" y="158101"/>
                  <a:pt x="2165248" y="452741"/>
                  <a:pt x="1876958" y="528941"/>
                </a:cubicBezTo>
                <a:cubicBezTo>
                  <a:pt x="1588668" y="605141"/>
                  <a:pt x="535838" y="584821"/>
                  <a:pt x="238658" y="528941"/>
                </a:cubicBezTo>
                <a:cubicBezTo>
                  <a:pt x="-58522" y="473061"/>
                  <a:pt x="-28042" y="257161"/>
                  <a:pt x="63398" y="170801"/>
                </a:cubicBezTo>
                <a:close/>
              </a:path>
            </a:pathLst>
          </a:custGeom>
          <a:noFill/>
          <a:ln w="38100">
            <a:solidFill>
              <a:srgbClr val="17C9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5F39B2B-8A61-2732-49CE-FCCB36A02AEC}"/>
              </a:ext>
            </a:extLst>
          </p:cNvPr>
          <p:cNvSpPr/>
          <p:nvPr/>
        </p:nvSpPr>
        <p:spPr>
          <a:xfrm>
            <a:off x="8429495" y="3315771"/>
            <a:ext cx="2315329" cy="2742796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DEECD89-A73B-215A-056E-ECC497EE6040}"/>
              </a:ext>
            </a:extLst>
          </p:cNvPr>
          <p:cNvSpPr txBox="1"/>
          <p:nvPr/>
        </p:nvSpPr>
        <p:spPr>
          <a:xfrm>
            <a:off x="8834659" y="3470175"/>
            <a:ext cx="137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Mémoire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28" name="Zone de texte 2">
            <a:extLst>
              <a:ext uri="{FF2B5EF4-FFF2-40B4-BE49-F238E27FC236}">
                <a16:creationId xmlns:a16="http://schemas.microsoft.com/office/drawing/2014/main" id="{A8F5D2DC-78A1-E99C-DAF6-6659EE561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0558" y="3957245"/>
            <a:ext cx="1887793" cy="193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DESC_SIFT_1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DESC_SIFT_2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DESC_SIFT_3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fr-FR" sz="1400" dirty="0">
              <a:solidFill>
                <a:srgbClr val="000000"/>
              </a:solidFill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DESC_SIFT_42</a:t>
            </a:r>
            <a:endParaRPr lang="fr-FR" sz="1400" dirty="0">
              <a:solidFill>
                <a:srgbClr val="000000"/>
              </a:solidFill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EAD7DD92-A5B2-9D09-9599-EC555A222022}"/>
              </a:ext>
            </a:extLst>
          </p:cNvPr>
          <p:cNvSpPr/>
          <p:nvPr/>
        </p:nvSpPr>
        <p:spPr>
          <a:xfrm>
            <a:off x="5997677" y="4906296"/>
            <a:ext cx="2389239" cy="1612490"/>
          </a:xfrm>
          <a:custGeom>
            <a:avLst/>
            <a:gdLst>
              <a:gd name="connsiteX0" fmla="*/ 0 w 2389239"/>
              <a:gd name="connsiteY0" fmla="*/ 1612490 h 1664512"/>
              <a:gd name="connsiteX1" fmla="*/ 1071717 w 2389239"/>
              <a:gd name="connsiteY1" fmla="*/ 1524000 h 1664512"/>
              <a:gd name="connsiteX2" fmla="*/ 1592826 w 2389239"/>
              <a:gd name="connsiteY2" fmla="*/ 412955 h 1664512"/>
              <a:gd name="connsiteX3" fmla="*/ 2389239 w 2389239"/>
              <a:gd name="connsiteY3" fmla="*/ 0 h 1664512"/>
              <a:gd name="connsiteX0" fmla="*/ 0 w 2389239"/>
              <a:gd name="connsiteY0" fmla="*/ 1612490 h 1624185"/>
              <a:gd name="connsiteX1" fmla="*/ 1130711 w 2389239"/>
              <a:gd name="connsiteY1" fmla="*/ 1317523 h 1624185"/>
              <a:gd name="connsiteX2" fmla="*/ 1592826 w 2389239"/>
              <a:gd name="connsiteY2" fmla="*/ 412955 h 1624185"/>
              <a:gd name="connsiteX3" fmla="*/ 2389239 w 2389239"/>
              <a:gd name="connsiteY3" fmla="*/ 0 h 1624185"/>
              <a:gd name="connsiteX0" fmla="*/ 0 w 2389239"/>
              <a:gd name="connsiteY0" fmla="*/ 1612490 h 1625299"/>
              <a:gd name="connsiteX1" fmla="*/ 1130711 w 2389239"/>
              <a:gd name="connsiteY1" fmla="*/ 1317523 h 1625299"/>
              <a:gd name="connsiteX2" fmla="*/ 1474839 w 2389239"/>
              <a:gd name="connsiteY2" fmla="*/ 294968 h 1625299"/>
              <a:gd name="connsiteX3" fmla="*/ 2389239 w 2389239"/>
              <a:gd name="connsiteY3" fmla="*/ 0 h 1625299"/>
              <a:gd name="connsiteX0" fmla="*/ 0 w 2389239"/>
              <a:gd name="connsiteY0" fmla="*/ 1612490 h 1625299"/>
              <a:gd name="connsiteX1" fmla="*/ 1130711 w 2389239"/>
              <a:gd name="connsiteY1" fmla="*/ 1317523 h 1625299"/>
              <a:gd name="connsiteX2" fmla="*/ 1474839 w 2389239"/>
              <a:gd name="connsiteY2" fmla="*/ 294968 h 1625299"/>
              <a:gd name="connsiteX3" fmla="*/ 2389239 w 2389239"/>
              <a:gd name="connsiteY3" fmla="*/ 0 h 1625299"/>
              <a:gd name="connsiteX0" fmla="*/ 0 w 2389239"/>
              <a:gd name="connsiteY0" fmla="*/ 1612490 h 1624447"/>
              <a:gd name="connsiteX1" fmla="*/ 1130711 w 2389239"/>
              <a:gd name="connsiteY1" fmla="*/ 1317523 h 1624447"/>
              <a:gd name="connsiteX2" fmla="*/ 1415845 w 2389239"/>
              <a:gd name="connsiteY2" fmla="*/ 383458 h 1624447"/>
              <a:gd name="connsiteX3" fmla="*/ 2389239 w 2389239"/>
              <a:gd name="connsiteY3" fmla="*/ 0 h 1624447"/>
              <a:gd name="connsiteX0" fmla="*/ 0 w 2389239"/>
              <a:gd name="connsiteY0" fmla="*/ 1612490 h 1612490"/>
              <a:gd name="connsiteX1" fmla="*/ 1130711 w 2389239"/>
              <a:gd name="connsiteY1" fmla="*/ 1317523 h 1612490"/>
              <a:gd name="connsiteX2" fmla="*/ 1415845 w 2389239"/>
              <a:gd name="connsiteY2" fmla="*/ 383458 h 1612490"/>
              <a:gd name="connsiteX3" fmla="*/ 2389239 w 2389239"/>
              <a:gd name="connsiteY3" fmla="*/ 0 h 1612490"/>
              <a:gd name="connsiteX0" fmla="*/ 0 w 2389239"/>
              <a:gd name="connsiteY0" fmla="*/ 1612490 h 1612490"/>
              <a:gd name="connsiteX1" fmla="*/ 1130711 w 2389239"/>
              <a:gd name="connsiteY1" fmla="*/ 1317523 h 1612490"/>
              <a:gd name="connsiteX2" fmla="*/ 1415845 w 2389239"/>
              <a:gd name="connsiteY2" fmla="*/ 383458 h 1612490"/>
              <a:gd name="connsiteX3" fmla="*/ 2389239 w 2389239"/>
              <a:gd name="connsiteY3" fmla="*/ 0 h 16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1612490">
                <a:moveTo>
                  <a:pt x="0" y="1612490"/>
                </a:moveTo>
                <a:cubicBezTo>
                  <a:pt x="511278" y="1609213"/>
                  <a:pt x="914402" y="1591188"/>
                  <a:pt x="1130711" y="1317523"/>
                </a:cubicBezTo>
                <a:cubicBezTo>
                  <a:pt x="1347020" y="1043858"/>
                  <a:pt x="1196258" y="637458"/>
                  <a:pt x="1415845" y="383458"/>
                </a:cubicBezTo>
                <a:cubicBezTo>
                  <a:pt x="1635432" y="129458"/>
                  <a:pt x="2020530" y="6555"/>
                  <a:pt x="2389239" y="0"/>
                </a:cubicBezTo>
              </a:path>
            </a:pathLst>
          </a:custGeom>
          <a:noFill/>
          <a:ln w="57150">
            <a:solidFill>
              <a:srgbClr val="17C97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0E6EB0C-2245-4247-6C56-192DF1672C94}"/>
              </a:ext>
            </a:extLst>
          </p:cNvPr>
          <p:cNvSpPr txBox="1"/>
          <p:nvPr/>
        </p:nvSpPr>
        <p:spPr>
          <a:xfrm>
            <a:off x="7240465" y="6342482"/>
            <a:ext cx="355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Calculé une seule fois, puis stocké</a:t>
            </a:r>
          </a:p>
        </p:txBody>
      </p:sp>
    </p:spTree>
    <p:extLst>
      <p:ext uri="{BB962C8B-B14F-4D97-AF65-F5344CB8AC3E}">
        <p14:creationId xmlns:p14="http://schemas.microsoft.com/office/powerpoint/2010/main" val="2139193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22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1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Résultats :</a:t>
            </a:r>
            <a:r>
              <a:rPr lang="fr-FR" sz="2400" dirty="0"/>
              <a:t> 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18436FB-108D-056A-1E63-B0883D09AAEF}"/>
              </a:ext>
            </a:extLst>
          </p:cNvPr>
          <p:cNvSpPr/>
          <p:nvPr/>
        </p:nvSpPr>
        <p:spPr>
          <a:xfrm>
            <a:off x="838200" y="3376455"/>
            <a:ext cx="4844411" cy="2352573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EB02BC-C1B2-C8F8-C273-29B72DD384C1}"/>
              </a:ext>
            </a:extLst>
          </p:cNvPr>
          <p:cNvSpPr txBox="1"/>
          <p:nvPr/>
        </p:nvSpPr>
        <p:spPr>
          <a:xfrm>
            <a:off x="1094848" y="3960661"/>
            <a:ext cx="4157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 + 42 = 43 descriptions générées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281E294-95AA-7A9E-84F1-42EA73E08AA6}"/>
              </a:ext>
            </a:extLst>
          </p:cNvPr>
          <p:cNvSpPr txBox="1"/>
          <p:nvPr/>
        </p:nvSpPr>
        <p:spPr>
          <a:xfrm>
            <a:off x="1034937" y="3541508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une tuile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457223-FB6D-2A19-6B0A-B7DA63352FE3}"/>
              </a:ext>
            </a:extLst>
          </p:cNvPr>
          <p:cNvSpPr txBox="1"/>
          <p:nvPr/>
        </p:nvSpPr>
        <p:spPr>
          <a:xfrm>
            <a:off x="1034937" y="4460123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14 tuiles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2E3D80-483F-0E54-656B-DDF785D019CA}"/>
              </a:ext>
            </a:extLst>
          </p:cNvPr>
          <p:cNvSpPr txBox="1"/>
          <p:nvPr/>
        </p:nvSpPr>
        <p:spPr>
          <a:xfrm>
            <a:off x="1094848" y="4880024"/>
            <a:ext cx="41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43 × 14 =  602 descriptions générées</a:t>
            </a:r>
          </a:p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→ 20 à 30s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A5198B-77BE-F62A-CD54-9F7D8724DA7B}"/>
              </a:ext>
            </a:extLst>
          </p:cNvPr>
          <p:cNvSpPr txBox="1"/>
          <p:nvPr/>
        </p:nvSpPr>
        <p:spPr>
          <a:xfrm>
            <a:off x="2203286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474068-EE5B-9C52-F18F-A9727F88790D}"/>
              </a:ext>
            </a:extLst>
          </p:cNvPr>
          <p:cNvSpPr/>
          <p:nvPr/>
        </p:nvSpPr>
        <p:spPr>
          <a:xfrm>
            <a:off x="6509391" y="3376455"/>
            <a:ext cx="4844411" cy="2352573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A18927-5D71-26E1-68D4-ABAB965D2182}"/>
              </a:ext>
            </a:extLst>
          </p:cNvPr>
          <p:cNvSpPr txBox="1"/>
          <p:nvPr/>
        </p:nvSpPr>
        <p:spPr>
          <a:xfrm>
            <a:off x="6766039" y="3960661"/>
            <a:ext cx="4157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 description générée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BB70A85-63E9-9F46-E8C8-F8F5B9704C46}"/>
              </a:ext>
            </a:extLst>
          </p:cNvPr>
          <p:cNvSpPr txBox="1"/>
          <p:nvPr/>
        </p:nvSpPr>
        <p:spPr>
          <a:xfrm>
            <a:off x="6706128" y="3541508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une tuile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CE51C94-1707-C9BB-0FBE-B7C7AC4390E4}"/>
              </a:ext>
            </a:extLst>
          </p:cNvPr>
          <p:cNvSpPr txBox="1"/>
          <p:nvPr/>
        </p:nvSpPr>
        <p:spPr>
          <a:xfrm>
            <a:off x="6706128" y="4460123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14 tuiles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86DA12A-3278-900F-6503-AB5CA8CF7690}"/>
              </a:ext>
            </a:extLst>
          </p:cNvPr>
          <p:cNvSpPr txBox="1"/>
          <p:nvPr/>
        </p:nvSpPr>
        <p:spPr>
          <a:xfrm>
            <a:off x="6766039" y="4880024"/>
            <a:ext cx="41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14 descriptions générées</a:t>
            </a:r>
          </a:p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→ moins d’une seconde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2E3390C-5CB5-BF12-68DE-7AADE801D14F}"/>
              </a:ext>
            </a:extLst>
          </p:cNvPr>
          <p:cNvSpPr txBox="1"/>
          <p:nvPr/>
        </p:nvSpPr>
        <p:spPr>
          <a:xfrm>
            <a:off x="7874477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95347D0-77CF-498E-FEA3-9F0455FC4D40}"/>
              </a:ext>
            </a:extLst>
          </p:cNvPr>
          <p:cNvSpPr txBox="1"/>
          <p:nvPr/>
        </p:nvSpPr>
        <p:spPr>
          <a:xfrm>
            <a:off x="7013198" y="5909727"/>
            <a:ext cx="3836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Gain de 25 secondes !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831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23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/>
              <a:t> Identifier le problème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Recherche parmi 5 modules :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Transfert et réception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Traitements colorimétriques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Extraction et détourage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Identification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Clustering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CC0866B-14E3-CA7F-33B3-D613682033BB}"/>
              </a:ext>
            </a:extLst>
          </p:cNvPr>
          <p:cNvGrpSpPr/>
          <p:nvPr/>
        </p:nvGrpSpPr>
        <p:grpSpPr>
          <a:xfrm>
            <a:off x="3303638" y="5469558"/>
            <a:ext cx="3932904" cy="369332"/>
            <a:chOff x="5515896" y="4938616"/>
            <a:chExt cx="3932904" cy="369332"/>
          </a:xfrm>
        </p:grpSpPr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C3762A28-942F-4100-ECEA-666FD2BCF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5896" y="5123282"/>
              <a:ext cx="720000" cy="0"/>
            </a:xfrm>
            <a:prstGeom prst="straightConnector1">
              <a:avLst/>
            </a:prstGeom>
            <a:ln w="76200">
              <a:solidFill>
                <a:srgbClr val="17C9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A5761A7-6347-B4A3-C98B-B24460259C4E}"/>
                </a:ext>
              </a:extLst>
            </p:cNvPr>
            <p:cNvSpPr txBox="1"/>
            <p:nvPr/>
          </p:nvSpPr>
          <p:spPr>
            <a:xfrm>
              <a:off x="6319520" y="4938616"/>
              <a:ext cx="3129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7B8190"/>
                  </a:solidFill>
                  <a:latin typeface="Figtree" pitchFamily="2" charset="0"/>
                </a:rPr>
                <a:t>5% de la durée d’exécution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46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24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de clustering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les groupements de tuiles sur une image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r>
              <a:rPr lang="fr-FR" sz="2400" dirty="0">
                <a:solidFill>
                  <a:srgbClr val="7B8190"/>
                </a:solidFill>
              </a:rPr>
              <a:t>Légères optimisations (gain de 1 à 2s)</a:t>
            </a:r>
          </a:p>
          <a:p>
            <a:r>
              <a:rPr lang="fr-FR" sz="2400" dirty="0">
                <a:solidFill>
                  <a:srgbClr val="7B8190"/>
                </a:solidFill>
              </a:rPr>
              <a:t>Changement d’algorithme</a:t>
            </a:r>
          </a:p>
          <a:p>
            <a:pPr lvl="1"/>
            <a:r>
              <a:rPr lang="fr-FR" sz="2000" dirty="0">
                <a:solidFill>
                  <a:srgbClr val="7B8190"/>
                </a:solidFill>
              </a:rPr>
              <a:t>Suppression de la limite de 5 clusters</a:t>
            </a:r>
          </a:p>
          <a:p>
            <a:pPr lvl="1"/>
            <a:r>
              <a:rPr lang="fr-FR" sz="2000" dirty="0">
                <a:solidFill>
                  <a:srgbClr val="7B8190"/>
                </a:solidFill>
              </a:rPr>
              <a:t>Nécessaire pour certaines combinaisons</a:t>
            </a:r>
          </a:p>
          <a:p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BA28C13-9FBE-BE2A-3069-74C595D04C12}"/>
              </a:ext>
            </a:extLst>
          </p:cNvPr>
          <p:cNvGrpSpPr/>
          <p:nvPr/>
        </p:nvGrpSpPr>
        <p:grpSpPr>
          <a:xfrm>
            <a:off x="6695767" y="3058352"/>
            <a:ext cx="4490884" cy="2512321"/>
            <a:chOff x="0" y="0"/>
            <a:chExt cx="5759450" cy="3222018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BE87D99F-3F13-6AD9-314D-0139B7424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759450" cy="3199130"/>
            </a:xfrm>
            <a:prstGeom prst="rect">
              <a:avLst/>
            </a:prstGeom>
            <a:ln w="38100">
              <a:noFill/>
            </a:ln>
          </p:spPr>
        </p:pic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12D2DED1-E7F0-DEC6-9C42-BBE1F41CFC60}"/>
                </a:ext>
              </a:extLst>
            </p:cNvPr>
            <p:cNvGrpSpPr/>
            <p:nvPr/>
          </p:nvGrpSpPr>
          <p:grpSpPr>
            <a:xfrm>
              <a:off x="72390" y="30480"/>
              <a:ext cx="5600404" cy="3191538"/>
              <a:chOff x="0" y="0"/>
              <a:chExt cx="5600404" cy="3191538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5ED5A93D-1652-750D-62F6-ABCDB9829E3E}"/>
                  </a:ext>
                </a:extLst>
              </p:cNvPr>
              <p:cNvSpPr/>
              <p:nvPr/>
            </p:nvSpPr>
            <p:spPr>
              <a:xfrm>
                <a:off x="0" y="1682496"/>
                <a:ext cx="1383303" cy="1474256"/>
              </a:xfrm>
              <a:custGeom>
                <a:avLst/>
                <a:gdLst>
                  <a:gd name="connsiteX0" fmla="*/ 1163836 w 1383684"/>
                  <a:gd name="connsiteY0" fmla="*/ 112707 h 1531337"/>
                  <a:gd name="connsiteX1" fmla="*/ 1311832 w 1383684"/>
                  <a:gd name="connsiteY1" fmla="*/ 1264956 h 1531337"/>
                  <a:gd name="connsiteX2" fmla="*/ 254722 w 1383684"/>
                  <a:gd name="connsiteY2" fmla="*/ 1513377 h 1531337"/>
                  <a:gd name="connsiteX3" fmla="*/ 11586 w 1383684"/>
                  <a:gd name="connsiteY3" fmla="*/ 931967 h 1531337"/>
                  <a:gd name="connsiteX4" fmla="*/ 154296 w 1383684"/>
                  <a:gd name="connsiteY4" fmla="*/ 133849 h 1531337"/>
                  <a:gd name="connsiteX5" fmla="*/ 1163836 w 1383684"/>
                  <a:gd name="connsiteY5" fmla="*/ 112707 h 1531337"/>
                  <a:gd name="connsiteX0" fmla="*/ 1159885 w 1383303"/>
                  <a:gd name="connsiteY0" fmla="*/ 157750 h 1474256"/>
                  <a:gd name="connsiteX1" fmla="*/ 1313167 w 1383303"/>
                  <a:gd name="connsiteY1" fmla="*/ 1209550 h 1474256"/>
                  <a:gd name="connsiteX2" fmla="*/ 256057 w 1383303"/>
                  <a:gd name="connsiteY2" fmla="*/ 1457971 h 1474256"/>
                  <a:gd name="connsiteX3" fmla="*/ 12921 w 1383303"/>
                  <a:gd name="connsiteY3" fmla="*/ 876561 h 1474256"/>
                  <a:gd name="connsiteX4" fmla="*/ 155631 w 1383303"/>
                  <a:gd name="connsiteY4" fmla="*/ 78443 h 1474256"/>
                  <a:gd name="connsiteX5" fmla="*/ 1159885 w 1383303"/>
                  <a:gd name="connsiteY5" fmla="*/ 157750 h 147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303" h="1474256">
                    <a:moveTo>
                      <a:pt x="1159885" y="157750"/>
                    </a:moveTo>
                    <a:cubicBezTo>
                      <a:pt x="1352808" y="346268"/>
                      <a:pt x="1463805" y="992846"/>
                      <a:pt x="1313167" y="1209550"/>
                    </a:cubicBezTo>
                    <a:cubicBezTo>
                      <a:pt x="1162529" y="1426254"/>
                      <a:pt x="472765" y="1513469"/>
                      <a:pt x="256057" y="1457971"/>
                    </a:cubicBezTo>
                    <a:cubicBezTo>
                      <a:pt x="39349" y="1402473"/>
                      <a:pt x="29659" y="1106482"/>
                      <a:pt x="12921" y="876561"/>
                    </a:cubicBezTo>
                    <a:cubicBezTo>
                      <a:pt x="-3817" y="646640"/>
                      <a:pt x="-35530" y="198245"/>
                      <a:pt x="155631" y="78443"/>
                    </a:cubicBezTo>
                    <a:cubicBezTo>
                      <a:pt x="346792" y="-41359"/>
                      <a:pt x="966962" y="-30768"/>
                      <a:pt x="1159885" y="15775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0D283724-B9FC-08D5-ADB5-280438CF1E99}"/>
                  </a:ext>
                </a:extLst>
              </p:cNvPr>
              <p:cNvSpPr/>
              <p:nvPr/>
            </p:nvSpPr>
            <p:spPr>
              <a:xfrm>
                <a:off x="7315" y="21946"/>
                <a:ext cx="1346057" cy="1368717"/>
              </a:xfrm>
              <a:custGeom>
                <a:avLst/>
                <a:gdLst>
                  <a:gd name="connsiteX0" fmla="*/ 946273 w 1346057"/>
                  <a:gd name="connsiteY0" fmla="*/ 27927 h 1368717"/>
                  <a:gd name="connsiteX1" fmla="*/ 1316261 w 1346057"/>
                  <a:gd name="connsiteY1" fmla="*/ 556482 h 1368717"/>
                  <a:gd name="connsiteX2" fmla="*/ 1215836 w 1346057"/>
                  <a:gd name="connsiteY2" fmla="*/ 1296459 h 1368717"/>
                  <a:gd name="connsiteX3" fmla="*/ 364862 w 1346057"/>
                  <a:gd name="connsiteY3" fmla="*/ 1270031 h 1368717"/>
                  <a:gd name="connsiteX4" fmla="*/ 159 w 1346057"/>
                  <a:gd name="connsiteY4" fmla="*/ 672764 h 1368717"/>
                  <a:gd name="connsiteX5" fmla="*/ 327864 w 1346057"/>
                  <a:gd name="connsiteY5" fmla="*/ 133638 h 1368717"/>
                  <a:gd name="connsiteX6" fmla="*/ 946273 w 1346057"/>
                  <a:gd name="connsiteY6" fmla="*/ 27927 h 136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057" h="1368717">
                    <a:moveTo>
                      <a:pt x="946273" y="27927"/>
                    </a:moveTo>
                    <a:cubicBezTo>
                      <a:pt x="1111006" y="98401"/>
                      <a:pt x="1271334" y="345060"/>
                      <a:pt x="1316261" y="556482"/>
                    </a:cubicBezTo>
                    <a:cubicBezTo>
                      <a:pt x="1361188" y="767904"/>
                      <a:pt x="1374402" y="1177534"/>
                      <a:pt x="1215836" y="1296459"/>
                    </a:cubicBezTo>
                    <a:cubicBezTo>
                      <a:pt x="1057270" y="1415384"/>
                      <a:pt x="567475" y="1373980"/>
                      <a:pt x="364862" y="1270031"/>
                    </a:cubicBezTo>
                    <a:cubicBezTo>
                      <a:pt x="162249" y="1166082"/>
                      <a:pt x="6325" y="862163"/>
                      <a:pt x="159" y="672764"/>
                    </a:cubicBezTo>
                    <a:cubicBezTo>
                      <a:pt x="-6007" y="483365"/>
                      <a:pt x="167536" y="236706"/>
                      <a:pt x="327864" y="133638"/>
                    </a:cubicBezTo>
                    <a:cubicBezTo>
                      <a:pt x="488192" y="30570"/>
                      <a:pt x="781540" y="-42547"/>
                      <a:pt x="946273" y="2792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32DAD229-0553-131B-9938-92A5BC0B4389}"/>
                  </a:ext>
                </a:extLst>
              </p:cNvPr>
              <p:cNvSpPr/>
              <p:nvPr/>
            </p:nvSpPr>
            <p:spPr>
              <a:xfrm>
                <a:off x="1777594" y="58522"/>
                <a:ext cx="2009651" cy="3098562"/>
              </a:xfrm>
              <a:custGeom>
                <a:avLst/>
                <a:gdLst>
                  <a:gd name="connsiteX0" fmla="*/ 137492 w 1997105"/>
                  <a:gd name="connsiteY0" fmla="*/ 86026 h 3095313"/>
                  <a:gd name="connsiteX1" fmla="*/ 1030750 w 1997105"/>
                  <a:gd name="connsiteY1" fmla="*/ 1457 h 3095313"/>
                  <a:gd name="connsiteX2" fmla="*/ 1934578 w 1997105"/>
                  <a:gd name="connsiteY2" fmla="*/ 112454 h 3095313"/>
                  <a:gd name="connsiteX3" fmla="*/ 1887008 w 1997105"/>
                  <a:gd name="connsiteY3" fmla="*/ 810146 h 3095313"/>
                  <a:gd name="connsiteX4" fmla="*/ 1628017 w 1997105"/>
                  <a:gd name="connsiteY4" fmla="*/ 1428555 h 3095313"/>
                  <a:gd name="connsiteX5" fmla="*/ 1823582 w 1997105"/>
                  <a:gd name="connsiteY5" fmla="*/ 2691802 h 3095313"/>
                  <a:gd name="connsiteX6" fmla="*/ 1596303 w 1997105"/>
                  <a:gd name="connsiteY6" fmla="*/ 3056504 h 3095313"/>
                  <a:gd name="connsiteX7" fmla="*/ 808756 w 1997105"/>
                  <a:gd name="connsiteY7" fmla="*/ 3077647 h 3095313"/>
                  <a:gd name="connsiteX8" fmla="*/ 89922 w 1997105"/>
                  <a:gd name="connsiteY8" fmla="*/ 2993078 h 3095313"/>
                  <a:gd name="connsiteX9" fmla="*/ 15924 w 1997105"/>
                  <a:gd name="connsiteY9" fmla="*/ 2543806 h 3095313"/>
                  <a:gd name="connsiteX10" fmla="*/ 137492 w 1997105"/>
                  <a:gd name="connsiteY10" fmla="*/ 1692833 h 3095313"/>
                  <a:gd name="connsiteX11" fmla="*/ 121635 w 1997105"/>
                  <a:gd name="connsiteY11" fmla="*/ 535297 h 3095313"/>
                  <a:gd name="connsiteX12" fmla="*/ 137492 w 1997105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9651" h="3098562">
                    <a:moveTo>
                      <a:pt x="137492" y="89275"/>
                    </a:moveTo>
                    <a:cubicBezTo>
                      <a:pt x="282843" y="-21724"/>
                      <a:pt x="731236" y="301"/>
                      <a:pt x="1030750" y="4706"/>
                    </a:cubicBezTo>
                    <a:cubicBezTo>
                      <a:pt x="1330264" y="9111"/>
                      <a:pt x="1791868" y="-19078"/>
                      <a:pt x="1934578" y="115703"/>
                    </a:cubicBezTo>
                    <a:cubicBezTo>
                      <a:pt x="2077288" y="250484"/>
                      <a:pt x="1990958" y="615189"/>
                      <a:pt x="1887008" y="813395"/>
                    </a:cubicBezTo>
                    <a:cubicBezTo>
                      <a:pt x="1783058" y="1011601"/>
                      <a:pt x="1638588" y="1118195"/>
                      <a:pt x="1628017" y="1431804"/>
                    </a:cubicBezTo>
                    <a:cubicBezTo>
                      <a:pt x="1617446" y="1745413"/>
                      <a:pt x="1828868" y="2423726"/>
                      <a:pt x="1823582" y="2695051"/>
                    </a:cubicBezTo>
                    <a:cubicBezTo>
                      <a:pt x="1818296" y="2966376"/>
                      <a:pt x="1765441" y="2995446"/>
                      <a:pt x="1596303" y="3059753"/>
                    </a:cubicBezTo>
                    <a:cubicBezTo>
                      <a:pt x="1427165" y="3124061"/>
                      <a:pt x="1059819" y="3091467"/>
                      <a:pt x="808756" y="3080896"/>
                    </a:cubicBezTo>
                    <a:cubicBezTo>
                      <a:pt x="557693" y="3070325"/>
                      <a:pt x="222061" y="3085300"/>
                      <a:pt x="89922" y="2996327"/>
                    </a:cubicBezTo>
                    <a:cubicBezTo>
                      <a:pt x="-42217" y="2907354"/>
                      <a:pt x="7996" y="2763762"/>
                      <a:pt x="15924" y="2547055"/>
                    </a:cubicBezTo>
                    <a:cubicBezTo>
                      <a:pt x="23852" y="2330348"/>
                      <a:pt x="82865" y="2025548"/>
                      <a:pt x="137492" y="1696082"/>
                    </a:cubicBezTo>
                    <a:cubicBezTo>
                      <a:pt x="155111" y="1361330"/>
                      <a:pt x="231778" y="957883"/>
                      <a:pt x="158642" y="670699"/>
                    </a:cubicBezTo>
                    <a:cubicBezTo>
                      <a:pt x="85506" y="383515"/>
                      <a:pt x="-7859" y="200274"/>
                      <a:pt x="137492" y="8927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A56AAD2A-6178-BEFB-A371-13415246F328}"/>
                  </a:ext>
                </a:extLst>
              </p:cNvPr>
              <p:cNvSpPr/>
              <p:nvPr/>
            </p:nvSpPr>
            <p:spPr>
              <a:xfrm>
                <a:off x="4286707" y="0"/>
                <a:ext cx="1305666" cy="1258773"/>
              </a:xfrm>
              <a:custGeom>
                <a:avLst/>
                <a:gdLst>
                  <a:gd name="connsiteX0" fmla="*/ 115235 w 1305666"/>
                  <a:gd name="connsiteY0" fmla="*/ 83815 h 1258773"/>
                  <a:gd name="connsiteX1" fmla="*/ 976779 w 1305666"/>
                  <a:gd name="connsiteY1" fmla="*/ 89100 h 1258773"/>
                  <a:gd name="connsiteX2" fmla="*/ 1304483 w 1305666"/>
                  <a:gd name="connsiteY2" fmla="*/ 432661 h 1258773"/>
                  <a:gd name="connsiteX3" fmla="*/ 881639 w 1305666"/>
                  <a:gd name="connsiteY3" fmla="*/ 1214922 h 1258773"/>
                  <a:gd name="connsiteX4" fmla="*/ 88807 w 1305666"/>
                  <a:gd name="connsiteY4" fmla="*/ 1045785 h 1258773"/>
                  <a:gd name="connsiteX5" fmla="*/ 115235 w 1305666"/>
                  <a:gd name="connsiteY5" fmla="*/ 83815 h 1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666" h="1258773">
                    <a:moveTo>
                      <a:pt x="115235" y="83815"/>
                    </a:moveTo>
                    <a:cubicBezTo>
                      <a:pt x="263230" y="-75633"/>
                      <a:pt x="778571" y="30959"/>
                      <a:pt x="976779" y="89100"/>
                    </a:cubicBezTo>
                    <a:cubicBezTo>
                      <a:pt x="1174987" y="147241"/>
                      <a:pt x="1320340" y="245024"/>
                      <a:pt x="1304483" y="432661"/>
                    </a:cubicBezTo>
                    <a:cubicBezTo>
                      <a:pt x="1288626" y="620298"/>
                      <a:pt x="1084252" y="1112735"/>
                      <a:pt x="881639" y="1214922"/>
                    </a:cubicBezTo>
                    <a:cubicBezTo>
                      <a:pt x="679026" y="1317109"/>
                      <a:pt x="212136" y="1232541"/>
                      <a:pt x="88807" y="1045785"/>
                    </a:cubicBezTo>
                    <a:cubicBezTo>
                      <a:pt x="-34522" y="859029"/>
                      <a:pt x="-32760" y="243263"/>
                      <a:pt x="115235" y="8381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2232DDCB-A671-4437-2DB0-3358818A31DA}"/>
                  </a:ext>
                </a:extLst>
              </p:cNvPr>
              <p:cNvSpPr/>
              <p:nvPr/>
            </p:nvSpPr>
            <p:spPr>
              <a:xfrm>
                <a:off x="4118458" y="1931213"/>
                <a:ext cx="1481946" cy="1260325"/>
              </a:xfrm>
              <a:custGeom>
                <a:avLst/>
                <a:gdLst>
                  <a:gd name="connsiteX0" fmla="*/ 222557 w 1481946"/>
                  <a:gd name="connsiteY0" fmla="*/ 63103 h 1260325"/>
                  <a:gd name="connsiteX1" fmla="*/ 1237382 w 1481946"/>
                  <a:gd name="connsiteY1" fmla="*/ 142386 h 1260325"/>
                  <a:gd name="connsiteX2" fmla="*/ 1417091 w 1481946"/>
                  <a:gd name="connsiteY2" fmla="*/ 1120213 h 1260325"/>
                  <a:gd name="connsiteX3" fmla="*/ 338839 w 1481946"/>
                  <a:gd name="connsiteY3" fmla="*/ 1210067 h 1260325"/>
                  <a:gd name="connsiteX4" fmla="*/ 5849 w 1481946"/>
                  <a:gd name="connsiteY4" fmla="*/ 697369 h 1260325"/>
                  <a:gd name="connsiteX5" fmla="*/ 222557 w 1481946"/>
                  <a:gd name="connsiteY5" fmla="*/ 63103 h 12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1946" h="1260325">
                    <a:moveTo>
                      <a:pt x="222557" y="63103"/>
                    </a:moveTo>
                    <a:cubicBezTo>
                      <a:pt x="427813" y="-29394"/>
                      <a:pt x="1038293" y="-33799"/>
                      <a:pt x="1237382" y="142386"/>
                    </a:cubicBezTo>
                    <a:cubicBezTo>
                      <a:pt x="1436471" y="318571"/>
                      <a:pt x="1566848" y="942266"/>
                      <a:pt x="1417091" y="1120213"/>
                    </a:cubicBezTo>
                    <a:cubicBezTo>
                      <a:pt x="1267334" y="1298160"/>
                      <a:pt x="574046" y="1280541"/>
                      <a:pt x="338839" y="1210067"/>
                    </a:cubicBezTo>
                    <a:cubicBezTo>
                      <a:pt x="103632" y="1139593"/>
                      <a:pt x="27872" y="887649"/>
                      <a:pt x="5849" y="697369"/>
                    </a:cubicBezTo>
                    <a:cubicBezTo>
                      <a:pt x="-16174" y="507089"/>
                      <a:pt x="17301" y="155600"/>
                      <a:pt x="222557" y="6310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29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25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6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de clustering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les groupements de tuiles sur une image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09A9408-CD9C-B0AE-ECE1-5D5474168AEC}"/>
              </a:ext>
            </a:extLst>
          </p:cNvPr>
          <p:cNvGrpSpPr/>
          <p:nvPr/>
        </p:nvGrpSpPr>
        <p:grpSpPr>
          <a:xfrm>
            <a:off x="6205592" y="3345112"/>
            <a:ext cx="5080168" cy="2834140"/>
            <a:chOff x="0" y="0"/>
            <a:chExt cx="5759450" cy="321314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F486F29-8D50-07F5-9FFD-608F4204F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759450" cy="3191510"/>
            </a:xfrm>
            <a:prstGeom prst="rect">
              <a:avLst/>
            </a:prstGeom>
            <a:ln w="38100">
              <a:noFill/>
            </a:ln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82FC5242-AEBB-310C-F3C4-1680CB6FF4D4}"/>
                </a:ext>
              </a:extLst>
            </p:cNvPr>
            <p:cNvGrpSpPr/>
            <p:nvPr/>
          </p:nvGrpSpPr>
          <p:grpSpPr>
            <a:xfrm>
              <a:off x="73672" y="21668"/>
              <a:ext cx="5596746" cy="3191472"/>
              <a:chOff x="0" y="0"/>
              <a:chExt cx="5596746" cy="3191472"/>
            </a:xfrm>
          </p:grpSpPr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C35E5C2F-2714-FFCE-3136-30932DDE3817}"/>
                  </a:ext>
                </a:extLst>
              </p:cNvPr>
              <p:cNvSpPr/>
              <p:nvPr/>
            </p:nvSpPr>
            <p:spPr>
              <a:xfrm>
                <a:off x="6824" y="27295"/>
                <a:ext cx="1346057" cy="1368705"/>
              </a:xfrm>
              <a:custGeom>
                <a:avLst/>
                <a:gdLst>
                  <a:gd name="connsiteX0" fmla="*/ 946273 w 1346057"/>
                  <a:gd name="connsiteY0" fmla="*/ 27927 h 1368717"/>
                  <a:gd name="connsiteX1" fmla="*/ 1316261 w 1346057"/>
                  <a:gd name="connsiteY1" fmla="*/ 556482 h 1368717"/>
                  <a:gd name="connsiteX2" fmla="*/ 1215836 w 1346057"/>
                  <a:gd name="connsiteY2" fmla="*/ 1296459 h 1368717"/>
                  <a:gd name="connsiteX3" fmla="*/ 364862 w 1346057"/>
                  <a:gd name="connsiteY3" fmla="*/ 1270031 h 1368717"/>
                  <a:gd name="connsiteX4" fmla="*/ 159 w 1346057"/>
                  <a:gd name="connsiteY4" fmla="*/ 672764 h 1368717"/>
                  <a:gd name="connsiteX5" fmla="*/ 327864 w 1346057"/>
                  <a:gd name="connsiteY5" fmla="*/ 133638 h 1368717"/>
                  <a:gd name="connsiteX6" fmla="*/ 946273 w 1346057"/>
                  <a:gd name="connsiteY6" fmla="*/ 27927 h 136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057" h="1368717">
                    <a:moveTo>
                      <a:pt x="946273" y="27927"/>
                    </a:moveTo>
                    <a:cubicBezTo>
                      <a:pt x="1111006" y="98401"/>
                      <a:pt x="1271334" y="345060"/>
                      <a:pt x="1316261" y="556482"/>
                    </a:cubicBezTo>
                    <a:cubicBezTo>
                      <a:pt x="1361188" y="767904"/>
                      <a:pt x="1374402" y="1177534"/>
                      <a:pt x="1215836" y="1296459"/>
                    </a:cubicBezTo>
                    <a:cubicBezTo>
                      <a:pt x="1057270" y="1415384"/>
                      <a:pt x="567475" y="1373980"/>
                      <a:pt x="364862" y="1270031"/>
                    </a:cubicBezTo>
                    <a:cubicBezTo>
                      <a:pt x="162249" y="1166082"/>
                      <a:pt x="6325" y="862163"/>
                      <a:pt x="159" y="672764"/>
                    </a:cubicBezTo>
                    <a:cubicBezTo>
                      <a:pt x="-6007" y="483365"/>
                      <a:pt x="167536" y="236706"/>
                      <a:pt x="327864" y="133638"/>
                    </a:cubicBezTo>
                    <a:cubicBezTo>
                      <a:pt x="488192" y="30570"/>
                      <a:pt x="781540" y="-42547"/>
                      <a:pt x="946273" y="2792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94BEE804-E4C3-1320-E350-95A8DDEBA003}"/>
                  </a:ext>
                </a:extLst>
              </p:cNvPr>
              <p:cNvSpPr/>
              <p:nvPr/>
            </p:nvSpPr>
            <p:spPr>
              <a:xfrm>
                <a:off x="4285397" y="0"/>
                <a:ext cx="1305666" cy="1258762"/>
              </a:xfrm>
              <a:custGeom>
                <a:avLst/>
                <a:gdLst>
                  <a:gd name="connsiteX0" fmla="*/ 115235 w 1305666"/>
                  <a:gd name="connsiteY0" fmla="*/ 83815 h 1258773"/>
                  <a:gd name="connsiteX1" fmla="*/ 976779 w 1305666"/>
                  <a:gd name="connsiteY1" fmla="*/ 89100 h 1258773"/>
                  <a:gd name="connsiteX2" fmla="*/ 1304483 w 1305666"/>
                  <a:gd name="connsiteY2" fmla="*/ 432661 h 1258773"/>
                  <a:gd name="connsiteX3" fmla="*/ 881639 w 1305666"/>
                  <a:gd name="connsiteY3" fmla="*/ 1214922 h 1258773"/>
                  <a:gd name="connsiteX4" fmla="*/ 88807 w 1305666"/>
                  <a:gd name="connsiteY4" fmla="*/ 1045785 h 1258773"/>
                  <a:gd name="connsiteX5" fmla="*/ 115235 w 1305666"/>
                  <a:gd name="connsiteY5" fmla="*/ 83815 h 1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666" h="1258773">
                    <a:moveTo>
                      <a:pt x="115235" y="83815"/>
                    </a:moveTo>
                    <a:cubicBezTo>
                      <a:pt x="263230" y="-75633"/>
                      <a:pt x="778571" y="30959"/>
                      <a:pt x="976779" y="89100"/>
                    </a:cubicBezTo>
                    <a:cubicBezTo>
                      <a:pt x="1174987" y="147241"/>
                      <a:pt x="1320340" y="245024"/>
                      <a:pt x="1304483" y="432661"/>
                    </a:cubicBezTo>
                    <a:cubicBezTo>
                      <a:pt x="1288626" y="620298"/>
                      <a:pt x="1084252" y="1112735"/>
                      <a:pt x="881639" y="1214922"/>
                    </a:cubicBezTo>
                    <a:cubicBezTo>
                      <a:pt x="679026" y="1317109"/>
                      <a:pt x="212136" y="1232541"/>
                      <a:pt x="88807" y="1045785"/>
                    </a:cubicBezTo>
                    <a:cubicBezTo>
                      <a:pt x="-34522" y="859029"/>
                      <a:pt x="-32760" y="243263"/>
                      <a:pt x="115235" y="8381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AC6B0A55-662E-945E-E6BD-7C212773CBE7}"/>
                  </a:ext>
                </a:extLst>
              </p:cNvPr>
              <p:cNvSpPr/>
              <p:nvPr/>
            </p:nvSpPr>
            <p:spPr>
              <a:xfrm>
                <a:off x="4114800" y="1931158"/>
                <a:ext cx="1481946" cy="1260314"/>
              </a:xfrm>
              <a:custGeom>
                <a:avLst/>
                <a:gdLst>
                  <a:gd name="connsiteX0" fmla="*/ 222557 w 1481946"/>
                  <a:gd name="connsiteY0" fmla="*/ 63103 h 1260325"/>
                  <a:gd name="connsiteX1" fmla="*/ 1237382 w 1481946"/>
                  <a:gd name="connsiteY1" fmla="*/ 142386 h 1260325"/>
                  <a:gd name="connsiteX2" fmla="*/ 1417091 w 1481946"/>
                  <a:gd name="connsiteY2" fmla="*/ 1120213 h 1260325"/>
                  <a:gd name="connsiteX3" fmla="*/ 338839 w 1481946"/>
                  <a:gd name="connsiteY3" fmla="*/ 1210067 h 1260325"/>
                  <a:gd name="connsiteX4" fmla="*/ 5849 w 1481946"/>
                  <a:gd name="connsiteY4" fmla="*/ 697369 h 1260325"/>
                  <a:gd name="connsiteX5" fmla="*/ 222557 w 1481946"/>
                  <a:gd name="connsiteY5" fmla="*/ 63103 h 12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1946" h="1260325">
                    <a:moveTo>
                      <a:pt x="222557" y="63103"/>
                    </a:moveTo>
                    <a:cubicBezTo>
                      <a:pt x="427813" y="-29394"/>
                      <a:pt x="1038293" y="-33799"/>
                      <a:pt x="1237382" y="142386"/>
                    </a:cubicBezTo>
                    <a:cubicBezTo>
                      <a:pt x="1436471" y="318571"/>
                      <a:pt x="1566848" y="942266"/>
                      <a:pt x="1417091" y="1120213"/>
                    </a:cubicBezTo>
                    <a:cubicBezTo>
                      <a:pt x="1267334" y="1298160"/>
                      <a:pt x="574046" y="1280541"/>
                      <a:pt x="338839" y="1210067"/>
                    </a:cubicBezTo>
                    <a:cubicBezTo>
                      <a:pt x="103632" y="1139593"/>
                      <a:pt x="27872" y="887649"/>
                      <a:pt x="5849" y="697369"/>
                    </a:cubicBezTo>
                    <a:cubicBezTo>
                      <a:pt x="-16174" y="507089"/>
                      <a:pt x="17301" y="155600"/>
                      <a:pt x="222557" y="6310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CEDE43DD-E815-9B77-DC55-A2923A705F2C}"/>
                  </a:ext>
                </a:extLst>
              </p:cNvPr>
              <p:cNvSpPr/>
              <p:nvPr/>
            </p:nvSpPr>
            <p:spPr>
              <a:xfrm>
                <a:off x="0" y="1685498"/>
                <a:ext cx="1383303" cy="1474243"/>
              </a:xfrm>
              <a:custGeom>
                <a:avLst/>
                <a:gdLst>
                  <a:gd name="connsiteX0" fmla="*/ 1163836 w 1383684"/>
                  <a:gd name="connsiteY0" fmla="*/ 112707 h 1531337"/>
                  <a:gd name="connsiteX1" fmla="*/ 1311832 w 1383684"/>
                  <a:gd name="connsiteY1" fmla="*/ 1264956 h 1531337"/>
                  <a:gd name="connsiteX2" fmla="*/ 254722 w 1383684"/>
                  <a:gd name="connsiteY2" fmla="*/ 1513377 h 1531337"/>
                  <a:gd name="connsiteX3" fmla="*/ 11586 w 1383684"/>
                  <a:gd name="connsiteY3" fmla="*/ 931967 h 1531337"/>
                  <a:gd name="connsiteX4" fmla="*/ 154296 w 1383684"/>
                  <a:gd name="connsiteY4" fmla="*/ 133849 h 1531337"/>
                  <a:gd name="connsiteX5" fmla="*/ 1163836 w 1383684"/>
                  <a:gd name="connsiteY5" fmla="*/ 112707 h 1531337"/>
                  <a:gd name="connsiteX0" fmla="*/ 1159885 w 1383303"/>
                  <a:gd name="connsiteY0" fmla="*/ 157750 h 1474256"/>
                  <a:gd name="connsiteX1" fmla="*/ 1313167 w 1383303"/>
                  <a:gd name="connsiteY1" fmla="*/ 1209550 h 1474256"/>
                  <a:gd name="connsiteX2" fmla="*/ 256057 w 1383303"/>
                  <a:gd name="connsiteY2" fmla="*/ 1457971 h 1474256"/>
                  <a:gd name="connsiteX3" fmla="*/ 12921 w 1383303"/>
                  <a:gd name="connsiteY3" fmla="*/ 876561 h 1474256"/>
                  <a:gd name="connsiteX4" fmla="*/ 155631 w 1383303"/>
                  <a:gd name="connsiteY4" fmla="*/ 78443 h 1474256"/>
                  <a:gd name="connsiteX5" fmla="*/ 1159885 w 1383303"/>
                  <a:gd name="connsiteY5" fmla="*/ 157750 h 147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303" h="1474256">
                    <a:moveTo>
                      <a:pt x="1159885" y="157750"/>
                    </a:moveTo>
                    <a:cubicBezTo>
                      <a:pt x="1352808" y="346268"/>
                      <a:pt x="1463805" y="992846"/>
                      <a:pt x="1313167" y="1209550"/>
                    </a:cubicBezTo>
                    <a:cubicBezTo>
                      <a:pt x="1162529" y="1426254"/>
                      <a:pt x="472765" y="1513469"/>
                      <a:pt x="256057" y="1457971"/>
                    </a:cubicBezTo>
                    <a:cubicBezTo>
                      <a:pt x="39349" y="1402473"/>
                      <a:pt x="29659" y="1106482"/>
                      <a:pt x="12921" y="876561"/>
                    </a:cubicBezTo>
                    <a:cubicBezTo>
                      <a:pt x="-3817" y="646640"/>
                      <a:pt x="-35530" y="198245"/>
                      <a:pt x="155631" y="78443"/>
                    </a:cubicBezTo>
                    <a:cubicBezTo>
                      <a:pt x="346792" y="-41359"/>
                      <a:pt x="966962" y="-30768"/>
                      <a:pt x="1159885" y="15775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28FEA750-80AB-DF36-FE83-9C8075889594}"/>
                  </a:ext>
                </a:extLst>
              </p:cNvPr>
              <p:cNvSpPr/>
              <p:nvPr/>
            </p:nvSpPr>
            <p:spPr>
              <a:xfrm>
                <a:off x="1828800" y="47767"/>
                <a:ext cx="1969301" cy="709743"/>
              </a:xfrm>
              <a:custGeom>
                <a:avLst/>
                <a:gdLst>
                  <a:gd name="connsiteX0" fmla="*/ 76133 w 2011078"/>
                  <a:gd name="connsiteY0" fmla="*/ 110959 h 751077"/>
                  <a:gd name="connsiteX1" fmla="*/ 990533 w 2011078"/>
                  <a:gd name="connsiteY1" fmla="*/ 428 h 751077"/>
                  <a:gd name="connsiteX2" fmla="*/ 1925030 w 2011078"/>
                  <a:gd name="connsiteY2" fmla="*/ 115984 h 751077"/>
                  <a:gd name="connsiteX3" fmla="*/ 1874788 w 2011078"/>
                  <a:gd name="connsiteY3" fmla="*/ 668643 h 751077"/>
                  <a:gd name="connsiteX4" fmla="*/ 1091017 w 2011078"/>
                  <a:gd name="connsiteY4" fmla="*/ 668643 h 751077"/>
                  <a:gd name="connsiteX5" fmla="*/ 166569 w 2011078"/>
                  <a:gd name="connsiteY5" fmla="*/ 718885 h 751077"/>
                  <a:gd name="connsiteX6" fmla="*/ 76133 w 2011078"/>
                  <a:gd name="connsiteY6" fmla="*/ 110959 h 751077"/>
                  <a:gd name="connsiteX0" fmla="*/ 94608 w 1974286"/>
                  <a:gd name="connsiteY0" fmla="*/ 102677 h 753916"/>
                  <a:gd name="connsiteX1" fmla="*/ 953741 w 1974286"/>
                  <a:gd name="connsiteY1" fmla="*/ 2201 h 753916"/>
                  <a:gd name="connsiteX2" fmla="*/ 1888238 w 1974286"/>
                  <a:gd name="connsiteY2" fmla="*/ 117757 h 753916"/>
                  <a:gd name="connsiteX3" fmla="*/ 1837996 w 1974286"/>
                  <a:gd name="connsiteY3" fmla="*/ 670416 h 753916"/>
                  <a:gd name="connsiteX4" fmla="*/ 1054225 w 1974286"/>
                  <a:gd name="connsiteY4" fmla="*/ 670416 h 753916"/>
                  <a:gd name="connsiteX5" fmla="*/ 129777 w 1974286"/>
                  <a:gd name="connsiteY5" fmla="*/ 720658 h 753916"/>
                  <a:gd name="connsiteX6" fmla="*/ 94608 w 1974286"/>
                  <a:gd name="connsiteY6" fmla="*/ 102677 h 753916"/>
                  <a:gd name="connsiteX0" fmla="*/ 89623 w 1969301"/>
                  <a:gd name="connsiteY0" fmla="*/ 101609 h 709743"/>
                  <a:gd name="connsiteX1" fmla="*/ 948756 w 1969301"/>
                  <a:gd name="connsiteY1" fmla="*/ 1133 h 709743"/>
                  <a:gd name="connsiteX2" fmla="*/ 1883253 w 1969301"/>
                  <a:gd name="connsiteY2" fmla="*/ 116689 h 709743"/>
                  <a:gd name="connsiteX3" fmla="*/ 1833011 w 1969301"/>
                  <a:gd name="connsiteY3" fmla="*/ 669348 h 709743"/>
                  <a:gd name="connsiteX4" fmla="*/ 1049240 w 1969301"/>
                  <a:gd name="connsiteY4" fmla="*/ 669348 h 709743"/>
                  <a:gd name="connsiteX5" fmla="*/ 134840 w 1969301"/>
                  <a:gd name="connsiteY5" fmla="*/ 664313 h 709743"/>
                  <a:gd name="connsiteX6" fmla="*/ 89623 w 1969301"/>
                  <a:gd name="connsiteY6" fmla="*/ 101609 h 709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9301" h="709743">
                    <a:moveTo>
                      <a:pt x="89623" y="101609"/>
                    </a:moveTo>
                    <a:cubicBezTo>
                      <a:pt x="225276" y="-8921"/>
                      <a:pt x="649818" y="-1380"/>
                      <a:pt x="948756" y="1133"/>
                    </a:cubicBezTo>
                    <a:cubicBezTo>
                      <a:pt x="1247694" y="3646"/>
                      <a:pt x="1735877" y="5320"/>
                      <a:pt x="1883253" y="116689"/>
                    </a:cubicBezTo>
                    <a:cubicBezTo>
                      <a:pt x="2030629" y="228058"/>
                      <a:pt x="1972013" y="577238"/>
                      <a:pt x="1833011" y="669348"/>
                    </a:cubicBezTo>
                    <a:cubicBezTo>
                      <a:pt x="1694009" y="761458"/>
                      <a:pt x="1333943" y="660974"/>
                      <a:pt x="1049240" y="669348"/>
                    </a:cubicBezTo>
                    <a:cubicBezTo>
                      <a:pt x="764537" y="677722"/>
                      <a:pt x="294776" y="758936"/>
                      <a:pt x="134840" y="664313"/>
                    </a:cubicBezTo>
                    <a:cubicBezTo>
                      <a:pt x="-25096" y="569690"/>
                      <a:pt x="-46030" y="212139"/>
                      <a:pt x="89623" y="101609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DB37F323-8A7C-7792-7511-97D88959B69E}"/>
                  </a:ext>
                </a:extLst>
              </p:cNvPr>
              <p:cNvSpPr/>
              <p:nvPr/>
            </p:nvSpPr>
            <p:spPr>
              <a:xfrm>
                <a:off x="1787857" y="1050877"/>
                <a:ext cx="1720243" cy="956745"/>
              </a:xfrm>
              <a:custGeom>
                <a:avLst/>
                <a:gdLst>
                  <a:gd name="connsiteX0" fmla="*/ 123185 w 1720243"/>
                  <a:gd name="connsiteY0" fmla="*/ 350517 h 956745"/>
                  <a:gd name="connsiteX1" fmla="*/ 1389277 w 1720243"/>
                  <a:gd name="connsiteY1" fmla="*/ 3849 h 956745"/>
                  <a:gd name="connsiteX2" fmla="*/ 1640486 w 1720243"/>
                  <a:gd name="connsiteY2" fmla="*/ 566557 h 956745"/>
                  <a:gd name="connsiteX3" fmla="*/ 218644 w 1720243"/>
                  <a:gd name="connsiteY3" fmla="*/ 953418 h 956745"/>
                  <a:gd name="connsiteX4" fmla="*/ 123185 w 1720243"/>
                  <a:gd name="connsiteY4" fmla="*/ 350517 h 956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243" h="956745">
                    <a:moveTo>
                      <a:pt x="123185" y="350517"/>
                    </a:moveTo>
                    <a:cubicBezTo>
                      <a:pt x="318291" y="192255"/>
                      <a:pt x="1136394" y="-32158"/>
                      <a:pt x="1389277" y="3849"/>
                    </a:cubicBezTo>
                    <a:cubicBezTo>
                      <a:pt x="1642161" y="39856"/>
                      <a:pt x="1835592" y="408296"/>
                      <a:pt x="1640486" y="566557"/>
                    </a:cubicBezTo>
                    <a:cubicBezTo>
                      <a:pt x="1445381" y="724819"/>
                      <a:pt x="469015" y="989425"/>
                      <a:pt x="218644" y="953418"/>
                    </a:cubicBezTo>
                    <a:cubicBezTo>
                      <a:pt x="-31727" y="917411"/>
                      <a:pt x="-71921" y="508779"/>
                      <a:pt x="123185" y="35051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2D20838C-7B8E-48F9-48C8-537363391480}"/>
                  </a:ext>
                </a:extLst>
              </p:cNvPr>
              <p:cNvSpPr/>
              <p:nvPr/>
            </p:nvSpPr>
            <p:spPr>
              <a:xfrm>
                <a:off x="1760561" y="2013044"/>
                <a:ext cx="1842090" cy="1172399"/>
              </a:xfrm>
              <a:custGeom>
                <a:avLst/>
                <a:gdLst>
                  <a:gd name="connsiteX0" fmla="*/ 60034 w 1944218"/>
                  <a:gd name="connsiteY0" fmla="*/ 783786 h 1165104"/>
                  <a:gd name="connsiteX1" fmla="*/ 1280909 w 1944218"/>
                  <a:gd name="connsiteY1" fmla="*/ 14 h 1165104"/>
                  <a:gd name="connsiteX2" fmla="*/ 1944100 w 1944218"/>
                  <a:gd name="connsiteY2" fmla="*/ 763689 h 1165104"/>
                  <a:gd name="connsiteX3" fmla="*/ 1326127 w 1944218"/>
                  <a:gd name="connsiteY3" fmla="*/ 1135478 h 1165104"/>
                  <a:gd name="connsiteX4" fmla="*/ 306219 w 1944218"/>
                  <a:gd name="connsiteY4" fmla="*/ 1105333 h 1165104"/>
                  <a:gd name="connsiteX5" fmla="*/ 60034 w 1944218"/>
                  <a:gd name="connsiteY5" fmla="*/ 783786 h 1165104"/>
                  <a:gd name="connsiteX0" fmla="*/ 83541 w 1842090"/>
                  <a:gd name="connsiteY0" fmla="*/ 668536 h 1172399"/>
                  <a:gd name="connsiteX1" fmla="*/ 1178781 w 1842090"/>
                  <a:gd name="connsiteY1" fmla="*/ 371 h 1172399"/>
                  <a:gd name="connsiteX2" fmla="*/ 1841972 w 1842090"/>
                  <a:gd name="connsiteY2" fmla="*/ 764046 h 1172399"/>
                  <a:gd name="connsiteX3" fmla="*/ 1223999 w 1842090"/>
                  <a:gd name="connsiteY3" fmla="*/ 1135835 h 1172399"/>
                  <a:gd name="connsiteX4" fmla="*/ 204091 w 1842090"/>
                  <a:gd name="connsiteY4" fmla="*/ 1105690 h 1172399"/>
                  <a:gd name="connsiteX5" fmla="*/ 83541 w 1842090"/>
                  <a:gd name="connsiteY5" fmla="*/ 668536 h 117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090" h="1172399">
                    <a:moveTo>
                      <a:pt x="83541" y="668536"/>
                    </a:moveTo>
                    <a:cubicBezTo>
                      <a:pt x="245989" y="484316"/>
                      <a:pt x="885709" y="-15547"/>
                      <a:pt x="1178781" y="371"/>
                    </a:cubicBezTo>
                    <a:cubicBezTo>
                      <a:pt x="1471853" y="16289"/>
                      <a:pt x="1834436" y="574802"/>
                      <a:pt x="1841972" y="764046"/>
                    </a:cubicBezTo>
                    <a:cubicBezTo>
                      <a:pt x="1849508" y="953290"/>
                      <a:pt x="1496979" y="1078894"/>
                      <a:pt x="1223999" y="1135835"/>
                    </a:cubicBezTo>
                    <a:cubicBezTo>
                      <a:pt x="951019" y="1192776"/>
                      <a:pt x="394167" y="1183573"/>
                      <a:pt x="204091" y="1105690"/>
                    </a:cubicBezTo>
                    <a:cubicBezTo>
                      <a:pt x="14015" y="1027807"/>
                      <a:pt x="-78907" y="852756"/>
                      <a:pt x="83541" y="668536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E306851-85A2-8C47-BE7C-89869BFBB6E6}"/>
              </a:ext>
            </a:extLst>
          </p:cNvPr>
          <p:cNvGrpSpPr/>
          <p:nvPr/>
        </p:nvGrpSpPr>
        <p:grpSpPr>
          <a:xfrm>
            <a:off x="838200" y="3318310"/>
            <a:ext cx="5064454" cy="2833191"/>
            <a:chOff x="0" y="0"/>
            <a:chExt cx="5759450" cy="3222018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79FF5F9B-3C35-0ACA-7A45-BA5CD31F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759450" cy="3199130"/>
            </a:xfrm>
            <a:prstGeom prst="rect">
              <a:avLst/>
            </a:prstGeom>
            <a:ln w="38100">
              <a:noFill/>
            </a:ln>
          </p:spPr>
        </p:pic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525E613F-8AE5-304C-D1CD-025BB68B935E}"/>
                </a:ext>
              </a:extLst>
            </p:cNvPr>
            <p:cNvGrpSpPr/>
            <p:nvPr/>
          </p:nvGrpSpPr>
          <p:grpSpPr>
            <a:xfrm>
              <a:off x="72390" y="30480"/>
              <a:ext cx="5600404" cy="3191538"/>
              <a:chOff x="0" y="0"/>
              <a:chExt cx="5600404" cy="3191538"/>
            </a:xfrm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61F6E1A8-31BB-323C-DDC9-CC120FC8D517}"/>
                  </a:ext>
                </a:extLst>
              </p:cNvPr>
              <p:cNvSpPr/>
              <p:nvPr/>
            </p:nvSpPr>
            <p:spPr>
              <a:xfrm>
                <a:off x="0" y="1682496"/>
                <a:ext cx="1383303" cy="1474256"/>
              </a:xfrm>
              <a:custGeom>
                <a:avLst/>
                <a:gdLst>
                  <a:gd name="connsiteX0" fmla="*/ 1163836 w 1383684"/>
                  <a:gd name="connsiteY0" fmla="*/ 112707 h 1531337"/>
                  <a:gd name="connsiteX1" fmla="*/ 1311832 w 1383684"/>
                  <a:gd name="connsiteY1" fmla="*/ 1264956 h 1531337"/>
                  <a:gd name="connsiteX2" fmla="*/ 254722 w 1383684"/>
                  <a:gd name="connsiteY2" fmla="*/ 1513377 h 1531337"/>
                  <a:gd name="connsiteX3" fmla="*/ 11586 w 1383684"/>
                  <a:gd name="connsiteY3" fmla="*/ 931967 h 1531337"/>
                  <a:gd name="connsiteX4" fmla="*/ 154296 w 1383684"/>
                  <a:gd name="connsiteY4" fmla="*/ 133849 h 1531337"/>
                  <a:gd name="connsiteX5" fmla="*/ 1163836 w 1383684"/>
                  <a:gd name="connsiteY5" fmla="*/ 112707 h 1531337"/>
                  <a:gd name="connsiteX0" fmla="*/ 1159885 w 1383303"/>
                  <a:gd name="connsiteY0" fmla="*/ 157750 h 1474256"/>
                  <a:gd name="connsiteX1" fmla="*/ 1313167 w 1383303"/>
                  <a:gd name="connsiteY1" fmla="*/ 1209550 h 1474256"/>
                  <a:gd name="connsiteX2" fmla="*/ 256057 w 1383303"/>
                  <a:gd name="connsiteY2" fmla="*/ 1457971 h 1474256"/>
                  <a:gd name="connsiteX3" fmla="*/ 12921 w 1383303"/>
                  <a:gd name="connsiteY3" fmla="*/ 876561 h 1474256"/>
                  <a:gd name="connsiteX4" fmla="*/ 155631 w 1383303"/>
                  <a:gd name="connsiteY4" fmla="*/ 78443 h 1474256"/>
                  <a:gd name="connsiteX5" fmla="*/ 1159885 w 1383303"/>
                  <a:gd name="connsiteY5" fmla="*/ 157750 h 147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303" h="1474256">
                    <a:moveTo>
                      <a:pt x="1159885" y="157750"/>
                    </a:moveTo>
                    <a:cubicBezTo>
                      <a:pt x="1352808" y="346268"/>
                      <a:pt x="1463805" y="992846"/>
                      <a:pt x="1313167" y="1209550"/>
                    </a:cubicBezTo>
                    <a:cubicBezTo>
                      <a:pt x="1162529" y="1426254"/>
                      <a:pt x="472765" y="1513469"/>
                      <a:pt x="256057" y="1457971"/>
                    </a:cubicBezTo>
                    <a:cubicBezTo>
                      <a:pt x="39349" y="1402473"/>
                      <a:pt x="29659" y="1106482"/>
                      <a:pt x="12921" y="876561"/>
                    </a:cubicBezTo>
                    <a:cubicBezTo>
                      <a:pt x="-3817" y="646640"/>
                      <a:pt x="-35530" y="198245"/>
                      <a:pt x="155631" y="78443"/>
                    </a:cubicBezTo>
                    <a:cubicBezTo>
                      <a:pt x="346792" y="-41359"/>
                      <a:pt x="966962" y="-30768"/>
                      <a:pt x="1159885" y="15775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CA9F1478-BA54-DC57-5D00-58263A1AB857}"/>
                  </a:ext>
                </a:extLst>
              </p:cNvPr>
              <p:cNvSpPr/>
              <p:nvPr/>
            </p:nvSpPr>
            <p:spPr>
              <a:xfrm>
                <a:off x="7315" y="21946"/>
                <a:ext cx="1346057" cy="1368717"/>
              </a:xfrm>
              <a:custGeom>
                <a:avLst/>
                <a:gdLst>
                  <a:gd name="connsiteX0" fmla="*/ 946273 w 1346057"/>
                  <a:gd name="connsiteY0" fmla="*/ 27927 h 1368717"/>
                  <a:gd name="connsiteX1" fmla="*/ 1316261 w 1346057"/>
                  <a:gd name="connsiteY1" fmla="*/ 556482 h 1368717"/>
                  <a:gd name="connsiteX2" fmla="*/ 1215836 w 1346057"/>
                  <a:gd name="connsiteY2" fmla="*/ 1296459 h 1368717"/>
                  <a:gd name="connsiteX3" fmla="*/ 364862 w 1346057"/>
                  <a:gd name="connsiteY3" fmla="*/ 1270031 h 1368717"/>
                  <a:gd name="connsiteX4" fmla="*/ 159 w 1346057"/>
                  <a:gd name="connsiteY4" fmla="*/ 672764 h 1368717"/>
                  <a:gd name="connsiteX5" fmla="*/ 327864 w 1346057"/>
                  <a:gd name="connsiteY5" fmla="*/ 133638 h 1368717"/>
                  <a:gd name="connsiteX6" fmla="*/ 946273 w 1346057"/>
                  <a:gd name="connsiteY6" fmla="*/ 27927 h 136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057" h="1368717">
                    <a:moveTo>
                      <a:pt x="946273" y="27927"/>
                    </a:moveTo>
                    <a:cubicBezTo>
                      <a:pt x="1111006" y="98401"/>
                      <a:pt x="1271334" y="345060"/>
                      <a:pt x="1316261" y="556482"/>
                    </a:cubicBezTo>
                    <a:cubicBezTo>
                      <a:pt x="1361188" y="767904"/>
                      <a:pt x="1374402" y="1177534"/>
                      <a:pt x="1215836" y="1296459"/>
                    </a:cubicBezTo>
                    <a:cubicBezTo>
                      <a:pt x="1057270" y="1415384"/>
                      <a:pt x="567475" y="1373980"/>
                      <a:pt x="364862" y="1270031"/>
                    </a:cubicBezTo>
                    <a:cubicBezTo>
                      <a:pt x="162249" y="1166082"/>
                      <a:pt x="6325" y="862163"/>
                      <a:pt x="159" y="672764"/>
                    </a:cubicBezTo>
                    <a:cubicBezTo>
                      <a:pt x="-6007" y="483365"/>
                      <a:pt x="167536" y="236706"/>
                      <a:pt x="327864" y="133638"/>
                    </a:cubicBezTo>
                    <a:cubicBezTo>
                      <a:pt x="488192" y="30570"/>
                      <a:pt x="781540" y="-42547"/>
                      <a:pt x="946273" y="2792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983DA23D-731F-8BE6-1C8E-C755590C5DFA}"/>
                  </a:ext>
                </a:extLst>
              </p:cNvPr>
              <p:cNvSpPr/>
              <p:nvPr/>
            </p:nvSpPr>
            <p:spPr>
              <a:xfrm>
                <a:off x="1777594" y="58522"/>
                <a:ext cx="2009651" cy="3098562"/>
              </a:xfrm>
              <a:custGeom>
                <a:avLst/>
                <a:gdLst>
                  <a:gd name="connsiteX0" fmla="*/ 137492 w 1997105"/>
                  <a:gd name="connsiteY0" fmla="*/ 86026 h 3095313"/>
                  <a:gd name="connsiteX1" fmla="*/ 1030750 w 1997105"/>
                  <a:gd name="connsiteY1" fmla="*/ 1457 h 3095313"/>
                  <a:gd name="connsiteX2" fmla="*/ 1934578 w 1997105"/>
                  <a:gd name="connsiteY2" fmla="*/ 112454 h 3095313"/>
                  <a:gd name="connsiteX3" fmla="*/ 1887008 w 1997105"/>
                  <a:gd name="connsiteY3" fmla="*/ 810146 h 3095313"/>
                  <a:gd name="connsiteX4" fmla="*/ 1628017 w 1997105"/>
                  <a:gd name="connsiteY4" fmla="*/ 1428555 h 3095313"/>
                  <a:gd name="connsiteX5" fmla="*/ 1823582 w 1997105"/>
                  <a:gd name="connsiteY5" fmla="*/ 2691802 h 3095313"/>
                  <a:gd name="connsiteX6" fmla="*/ 1596303 w 1997105"/>
                  <a:gd name="connsiteY6" fmla="*/ 3056504 h 3095313"/>
                  <a:gd name="connsiteX7" fmla="*/ 808756 w 1997105"/>
                  <a:gd name="connsiteY7" fmla="*/ 3077647 h 3095313"/>
                  <a:gd name="connsiteX8" fmla="*/ 89922 w 1997105"/>
                  <a:gd name="connsiteY8" fmla="*/ 2993078 h 3095313"/>
                  <a:gd name="connsiteX9" fmla="*/ 15924 w 1997105"/>
                  <a:gd name="connsiteY9" fmla="*/ 2543806 h 3095313"/>
                  <a:gd name="connsiteX10" fmla="*/ 137492 w 1997105"/>
                  <a:gd name="connsiteY10" fmla="*/ 1692833 h 3095313"/>
                  <a:gd name="connsiteX11" fmla="*/ 121635 w 1997105"/>
                  <a:gd name="connsiteY11" fmla="*/ 535297 h 3095313"/>
                  <a:gd name="connsiteX12" fmla="*/ 137492 w 1997105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9651" h="3098562">
                    <a:moveTo>
                      <a:pt x="137492" y="89275"/>
                    </a:moveTo>
                    <a:cubicBezTo>
                      <a:pt x="282843" y="-21724"/>
                      <a:pt x="731236" y="301"/>
                      <a:pt x="1030750" y="4706"/>
                    </a:cubicBezTo>
                    <a:cubicBezTo>
                      <a:pt x="1330264" y="9111"/>
                      <a:pt x="1791868" y="-19078"/>
                      <a:pt x="1934578" y="115703"/>
                    </a:cubicBezTo>
                    <a:cubicBezTo>
                      <a:pt x="2077288" y="250484"/>
                      <a:pt x="1990958" y="615189"/>
                      <a:pt x="1887008" y="813395"/>
                    </a:cubicBezTo>
                    <a:cubicBezTo>
                      <a:pt x="1783058" y="1011601"/>
                      <a:pt x="1638588" y="1118195"/>
                      <a:pt x="1628017" y="1431804"/>
                    </a:cubicBezTo>
                    <a:cubicBezTo>
                      <a:pt x="1617446" y="1745413"/>
                      <a:pt x="1828868" y="2423726"/>
                      <a:pt x="1823582" y="2695051"/>
                    </a:cubicBezTo>
                    <a:cubicBezTo>
                      <a:pt x="1818296" y="2966376"/>
                      <a:pt x="1765441" y="2995446"/>
                      <a:pt x="1596303" y="3059753"/>
                    </a:cubicBezTo>
                    <a:cubicBezTo>
                      <a:pt x="1427165" y="3124061"/>
                      <a:pt x="1059819" y="3091467"/>
                      <a:pt x="808756" y="3080896"/>
                    </a:cubicBezTo>
                    <a:cubicBezTo>
                      <a:pt x="557693" y="3070325"/>
                      <a:pt x="222061" y="3085300"/>
                      <a:pt x="89922" y="2996327"/>
                    </a:cubicBezTo>
                    <a:cubicBezTo>
                      <a:pt x="-42217" y="2907354"/>
                      <a:pt x="7996" y="2763762"/>
                      <a:pt x="15924" y="2547055"/>
                    </a:cubicBezTo>
                    <a:cubicBezTo>
                      <a:pt x="23852" y="2330348"/>
                      <a:pt x="82865" y="2025548"/>
                      <a:pt x="137492" y="1696082"/>
                    </a:cubicBezTo>
                    <a:cubicBezTo>
                      <a:pt x="155111" y="1361330"/>
                      <a:pt x="231778" y="957883"/>
                      <a:pt x="158642" y="670699"/>
                    </a:cubicBezTo>
                    <a:cubicBezTo>
                      <a:pt x="85506" y="383515"/>
                      <a:pt x="-7859" y="200274"/>
                      <a:pt x="137492" y="8927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A2A80F21-F324-CA81-EB18-B3410F53E17E}"/>
                  </a:ext>
                </a:extLst>
              </p:cNvPr>
              <p:cNvSpPr/>
              <p:nvPr/>
            </p:nvSpPr>
            <p:spPr>
              <a:xfrm>
                <a:off x="4286707" y="0"/>
                <a:ext cx="1305666" cy="1258773"/>
              </a:xfrm>
              <a:custGeom>
                <a:avLst/>
                <a:gdLst>
                  <a:gd name="connsiteX0" fmla="*/ 115235 w 1305666"/>
                  <a:gd name="connsiteY0" fmla="*/ 83815 h 1258773"/>
                  <a:gd name="connsiteX1" fmla="*/ 976779 w 1305666"/>
                  <a:gd name="connsiteY1" fmla="*/ 89100 h 1258773"/>
                  <a:gd name="connsiteX2" fmla="*/ 1304483 w 1305666"/>
                  <a:gd name="connsiteY2" fmla="*/ 432661 h 1258773"/>
                  <a:gd name="connsiteX3" fmla="*/ 881639 w 1305666"/>
                  <a:gd name="connsiteY3" fmla="*/ 1214922 h 1258773"/>
                  <a:gd name="connsiteX4" fmla="*/ 88807 w 1305666"/>
                  <a:gd name="connsiteY4" fmla="*/ 1045785 h 1258773"/>
                  <a:gd name="connsiteX5" fmla="*/ 115235 w 1305666"/>
                  <a:gd name="connsiteY5" fmla="*/ 83815 h 1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666" h="1258773">
                    <a:moveTo>
                      <a:pt x="115235" y="83815"/>
                    </a:moveTo>
                    <a:cubicBezTo>
                      <a:pt x="263230" y="-75633"/>
                      <a:pt x="778571" y="30959"/>
                      <a:pt x="976779" y="89100"/>
                    </a:cubicBezTo>
                    <a:cubicBezTo>
                      <a:pt x="1174987" y="147241"/>
                      <a:pt x="1320340" y="245024"/>
                      <a:pt x="1304483" y="432661"/>
                    </a:cubicBezTo>
                    <a:cubicBezTo>
                      <a:pt x="1288626" y="620298"/>
                      <a:pt x="1084252" y="1112735"/>
                      <a:pt x="881639" y="1214922"/>
                    </a:cubicBezTo>
                    <a:cubicBezTo>
                      <a:pt x="679026" y="1317109"/>
                      <a:pt x="212136" y="1232541"/>
                      <a:pt x="88807" y="1045785"/>
                    </a:cubicBezTo>
                    <a:cubicBezTo>
                      <a:pt x="-34522" y="859029"/>
                      <a:pt x="-32760" y="243263"/>
                      <a:pt x="115235" y="8381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D3E34B31-2D24-DFBE-5225-2941760C869F}"/>
                  </a:ext>
                </a:extLst>
              </p:cNvPr>
              <p:cNvSpPr/>
              <p:nvPr/>
            </p:nvSpPr>
            <p:spPr>
              <a:xfrm>
                <a:off x="4118458" y="1931213"/>
                <a:ext cx="1481946" cy="1260325"/>
              </a:xfrm>
              <a:custGeom>
                <a:avLst/>
                <a:gdLst>
                  <a:gd name="connsiteX0" fmla="*/ 222557 w 1481946"/>
                  <a:gd name="connsiteY0" fmla="*/ 63103 h 1260325"/>
                  <a:gd name="connsiteX1" fmla="*/ 1237382 w 1481946"/>
                  <a:gd name="connsiteY1" fmla="*/ 142386 h 1260325"/>
                  <a:gd name="connsiteX2" fmla="*/ 1417091 w 1481946"/>
                  <a:gd name="connsiteY2" fmla="*/ 1120213 h 1260325"/>
                  <a:gd name="connsiteX3" fmla="*/ 338839 w 1481946"/>
                  <a:gd name="connsiteY3" fmla="*/ 1210067 h 1260325"/>
                  <a:gd name="connsiteX4" fmla="*/ 5849 w 1481946"/>
                  <a:gd name="connsiteY4" fmla="*/ 697369 h 1260325"/>
                  <a:gd name="connsiteX5" fmla="*/ 222557 w 1481946"/>
                  <a:gd name="connsiteY5" fmla="*/ 63103 h 12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1946" h="1260325">
                    <a:moveTo>
                      <a:pt x="222557" y="63103"/>
                    </a:moveTo>
                    <a:cubicBezTo>
                      <a:pt x="427813" y="-29394"/>
                      <a:pt x="1038293" y="-33799"/>
                      <a:pt x="1237382" y="142386"/>
                    </a:cubicBezTo>
                    <a:cubicBezTo>
                      <a:pt x="1436471" y="318571"/>
                      <a:pt x="1566848" y="942266"/>
                      <a:pt x="1417091" y="1120213"/>
                    </a:cubicBezTo>
                    <a:cubicBezTo>
                      <a:pt x="1267334" y="1298160"/>
                      <a:pt x="574046" y="1280541"/>
                      <a:pt x="338839" y="1210067"/>
                    </a:cubicBezTo>
                    <a:cubicBezTo>
                      <a:pt x="103632" y="1139593"/>
                      <a:pt x="27872" y="887649"/>
                      <a:pt x="5849" y="697369"/>
                    </a:cubicBezTo>
                    <a:cubicBezTo>
                      <a:pt x="-16174" y="507089"/>
                      <a:pt x="17301" y="155600"/>
                      <a:pt x="222557" y="6310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041335DE-B0D2-6127-5308-E930484DD29E}"/>
              </a:ext>
            </a:extLst>
          </p:cNvPr>
          <p:cNvSpPr txBox="1"/>
          <p:nvPr/>
        </p:nvSpPr>
        <p:spPr>
          <a:xfrm>
            <a:off x="2313308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94CBE9F-9B9F-2D0F-A184-BFB5C660EC23}"/>
              </a:ext>
            </a:extLst>
          </p:cNvPr>
          <p:cNvSpPr txBox="1"/>
          <p:nvPr/>
        </p:nvSpPr>
        <p:spPr>
          <a:xfrm>
            <a:off x="7688557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118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26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Conclusion :</a:t>
            </a: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</a:rPr>
              <a:t>Module d’identification des tuiles : </a:t>
            </a:r>
            <a:r>
              <a:rPr lang="fr-FR" sz="2400" dirty="0"/>
              <a:t>gain de 20 à 30s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</a:rPr>
              <a:t>Module de clustering : </a:t>
            </a:r>
            <a:r>
              <a:rPr lang="fr-FR" sz="2400" dirty="0"/>
              <a:t>gain de 1 à 2s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>
              <a:buFont typeface="Figtree" pitchFamily="2" charset="0"/>
              <a:buChar char="→"/>
            </a:pPr>
            <a:r>
              <a:rPr lang="fr-FR" sz="2400" dirty="0"/>
              <a:t>Exécution en moins d’une seconde</a:t>
            </a: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Meilleure expérience utilisateur</a:t>
            </a:r>
          </a:p>
          <a:p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227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908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28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68444" cy="4707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Rappel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estimer la position des tuiles</a:t>
            </a:r>
            <a:endParaRPr lang="fr-FR" sz="2400" dirty="0"/>
          </a:p>
          <a:p>
            <a:pPr marL="0" indent="0">
              <a:buNone/>
            </a:pP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→ distinguer les tuiles du fond</a:t>
            </a: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Problèmes :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Détection mauvaise sur fond clair</a:t>
            </a:r>
          </a:p>
          <a:p>
            <a:pPr marL="514350" indent="-514350">
              <a:buAutoNum type="arabicPeriod"/>
            </a:pPr>
            <a:r>
              <a:rPr lang="fr-FR" sz="2400" dirty="0"/>
              <a:t>Contour souvent mal détecté</a:t>
            </a:r>
          </a:p>
          <a:p>
            <a:pPr marL="514350" indent="-514350">
              <a:buAutoNum type="arabicPeriod"/>
            </a:pPr>
            <a:r>
              <a:rPr lang="fr-FR" sz="2400" dirty="0"/>
              <a:t>Peu fiable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2400" dirty="0"/>
              <a:t>obtenir de meilleurs résultats sans augmenter la durée d’exécution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A87F74-4275-1E88-3B83-02A2192EE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895" y="1690688"/>
            <a:ext cx="5136905" cy="3245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939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29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716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enchainement d’opérations colorimétriques (avec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78977EB-1F68-1259-7831-3B3ABCB2B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409" y="3016251"/>
            <a:ext cx="3301182" cy="2083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323D80-933C-473C-B796-8875B4B1A6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4" b="6952"/>
          <a:stretch/>
        </p:blipFill>
        <p:spPr bwMode="auto">
          <a:xfrm>
            <a:off x="720213" y="3016251"/>
            <a:ext cx="3301181" cy="20921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6C7B868-8578-C901-4CAC-CC0EA3D97915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4021394" y="4057980"/>
            <a:ext cx="424015" cy="4368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C43CB8AD-7E2C-82AD-64FE-BD0537220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606" y="3024988"/>
            <a:ext cx="3307113" cy="2083457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C215E9D-6AD5-4EAA-C7DD-BFE9F202310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7746591" y="4057980"/>
            <a:ext cx="424015" cy="87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84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50" y="2981325"/>
            <a:ext cx="5257800" cy="31956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Contexte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Objectifs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Technologies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Les objectifs 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EB30C18-50F0-4853-BA2E-D32AC61CDA3F}"/>
              </a:ext>
            </a:extLst>
          </p:cNvPr>
          <p:cNvSpPr txBox="1">
            <a:spLocks/>
          </p:cNvSpPr>
          <p:nvPr/>
        </p:nvSpPr>
        <p:spPr>
          <a:xfrm>
            <a:off x="6648450" y="2981325"/>
            <a:ext cx="5257800" cy="3195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5"/>
            </a:pPr>
            <a:r>
              <a:rPr lang="fr-FR" dirty="0"/>
              <a:t>Améliorations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fr-FR" dirty="0"/>
              <a:t>Améliorations en cours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fr-FR" dirty="0"/>
              <a:t>Bilan</a:t>
            </a:r>
          </a:p>
          <a:p>
            <a:pPr marL="971550" lvl="1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 startAt="5"/>
            </a:pP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18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30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4523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enchainement d’opérations colorimétriques (avec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r>
              <a:rPr lang="fr-FR" sz="2400" dirty="0">
                <a:solidFill>
                  <a:srgbClr val="7B8190"/>
                </a:solidFill>
              </a:rPr>
              <a:t>Mettre l’image en nuances de gris</a:t>
            </a:r>
          </a:p>
          <a:p>
            <a:r>
              <a:rPr lang="fr-FR" sz="2400" dirty="0">
                <a:solidFill>
                  <a:srgbClr val="17C979"/>
                </a:solidFill>
              </a:rPr>
              <a:t>Flouter l’image*</a:t>
            </a:r>
          </a:p>
          <a:p>
            <a:r>
              <a:rPr lang="fr-FR" sz="2400" dirty="0">
                <a:solidFill>
                  <a:srgbClr val="17C979"/>
                </a:solidFill>
              </a:rPr>
              <a:t>Appliquer un seuil* (pour obtenir une image binaire)</a:t>
            </a:r>
          </a:p>
          <a:p>
            <a:r>
              <a:rPr lang="fr-FR" sz="2400" dirty="0">
                <a:solidFill>
                  <a:srgbClr val="17C979"/>
                </a:solidFill>
              </a:rPr>
              <a:t>Appliquer un seuil adaptatif*</a:t>
            </a:r>
          </a:p>
          <a:p>
            <a:r>
              <a:rPr lang="fr-FR" sz="2400" dirty="0">
                <a:solidFill>
                  <a:srgbClr val="17C979"/>
                </a:solidFill>
              </a:rPr>
              <a:t>Appliquer une dilatation des couleurs*</a:t>
            </a:r>
          </a:p>
          <a:p>
            <a:r>
              <a:rPr lang="fr-FR" sz="2400" dirty="0">
                <a:solidFill>
                  <a:srgbClr val="7B8190"/>
                </a:solidFill>
              </a:rPr>
              <a:t>Multiplier deux images</a:t>
            </a:r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5" name="Parenthèse fermante 4">
            <a:extLst>
              <a:ext uri="{FF2B5EF4-FFF2-40B4-BE49-F238E27FC236}">
                <a16:creationId xmlns:a16="http://schemas.microsoft.com/office/drawing/2014/main" id="{43F14D41-12CA-9EBC-8307-0C2EC14F0D12}"/>
              </a:ext>
            </a:extLst>
          </p:cNvPr>
          <p:cNvSpPr/>
          <p:nvPr/>
        </p:nvSpPr>
        <p:spPr>
          <a:xfrm>
            <a:off x="8377085" y="3429000"/>
            <a:ext cx="275304" cy="1929581"/>
          </a:xfrm>
          <a:prstGeom prst="rightBracket">
            <a:avLst>
              <a:gd name="adj" fmla="val 0"/>
            </a:avLst>
          </a:prstGeom>
          <a:ln w="38100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EBB091C-8122-BFAF-5A7A-6BFA1498B551}"/>
              </a:ext>
            </a:extLst>
          </p:cNvPr>
          <p:cNvSpPr txBox="1"/>
          <p:nvPr/>
        </p:nvSpPr>
        <p:spPr>
          <a:xfrm>
            <a:off x="8908028" y="4039847"/>
            <a:ext cx="2114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Paramètres ajustables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07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31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4523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enchainement d’opérations colorimétriques (avec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Les résultats sont dépendants</a:t>
            </a:r>
            <a:br>
              <a:rPr lang="fr-FR" sz="2400" dirty="0"/>
            </a:br>
            <a:r>
              <a:rPr lang="fr-FR" sz="2400" dirty="0"/>
              <a:t>de nombreux paramètres</a:t>
            </a: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Il peuvent être ajustés sans</a:t>
            </a:r>
            <a:br>
              <a:rPr lang="fr-FR" sz="2400" dirty="0"/>
            </a:br>
            <a:r>
              <a:rPr lang="fr-FR" sz="2400" dirty="0"/>
              <a:t>affecter la durée d’exécution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image envoyée :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73F5648-8E9C-E7E0-38B5-7A2745738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5" y="2459899"/>
            <a:ext cx="5001560" cy="3754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43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32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10852355" cy="501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résultats avant et après ajustements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D28F3D-9EB8-FA90-1265-83BEA90F53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571" y="3114464"/>
            <a:ext cx="4932229" cy="31018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D6C8EA-9037-6E98-A8F8-60F8DBC31E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114464"/>
            <a:ext cx="4932229" cy="31130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A9176F9-7028-DEB5-247B-85F49EC6A7A1}"/>
              </a:ext>
            </a:extLst>
          </p:cNvPr>
          <p:cNvSpPr txBox="1"/>
          <p:nvPr/>
        </p:nvSpPr>
        <p:spPr>
          <a:xfrm>
            <a:off x="224719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FB9E43-CB86-916C-27DE-53029E0AAA96}"/>
              </a:ext>
            </a:extLst>
          </p:cNvPr>
          <p:cNvSpPr txBox="1"/>
          <p:nvPr/>
        </p:nvSpPr>
        <p:spPr>
          <a:xfrm>
            <a:off x="6421571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D7C7C9B-04DF-F023-6510-3EE175AF0F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746" y="1453877"/>
            <a:ext cx="1945862" cy="1460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565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33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45232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Meilleurs résultats</a:t>
            </a: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Moins de « blanc »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Autre 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sur fond clair: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73F5648-8E9C-E7E0-38B5-7A27457388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459795" y="2461358"/>
            <a:ext cx="5001560" cy="3751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332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34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10852355" cy="501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résultats avant et après ajustements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D28F3D-9EB8-FA90-1265-83BEA90F53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30695" y="3114464"/>
            <a:ext cx="4913981" cy="31018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D6C8EA-9037-6E98-A8F8-60F8DBC31E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0722" y="3114464"/>
            <a:ext cx="4927187" cy="31130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A9176F9-7028-DEB5-247B-85F49EC6A7A1}"/>
              </a:ext>
            </a:extLst>
          </p:cNvPr>
          <p:cNvSpPr txBox="1"/>
          <p:nvPr/>
        </p:nvSpPr>
        <p:spPr>
          <a:xfrm>
            <a:off x="224719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FB9E43-CB86-916C-27DE-53029E0AAA96}"/>
              </a:ext>
            </a:extLst>
          </p:cNvPr>
          <p:cNvSpPr txBox="1"/>
          <p:nvPr/>
        </p:nvSpPr>
        <p:spPr>
          <a:xfrm>
            <a:off x="6421571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D7C7C9B-04DF-F023-6510-3EE175AF0F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 bwMode="auto">
          <a:xfrm>
            <a:off x="9358746" y="1456146"/>
            <a:ext cx="1945862" cy="1455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45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758E0C-DAFD-C200-E428-655FC0AFB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35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E3E6E-92A0-4BC9-4A4F-05FCFA4CDCFC}"/>
              </a:ext>
            </a:extLst>
          </p:cNvPr>
          <p:cNvSpPr/>
          <p:nvPr/>
        </p:nvSpPr>
        <p:spPr>
          <a:xfrm>
            <a:off x="2930013" y="2657885"/>
            <a:ext cx="6331974" cy="252689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À finir</a:t>
            </a:r>
          </a:p>
        </p:txBody>
      </p:sp>
    </p:spTree>
    <p:extLst>
      <p:ext uri="{BB962C8B-B14F-4D97-AF65-F5344CB8AC3E}">
        <p14:creationId xmlns:p14="http://schemas.microsoft.com/office/powerpoint/2010/main" val="317186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32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37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768444" cy="4186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problèmes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Manque de règles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Manque de personnalisation pour les joueurs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</a:t>
            </a:r>
            <a:r>
              <a:rPr lang="fr-FR" sz="2400" dirty="0"/>
              <a:t>:</a:t>
            </a:r>
          </a:p>
          <a:p>
            <a:r>
              <a:rPr lang="fr-FR" sz="2400" dirty="0">
                <a:solidFill>
                  <a:srgbClr val="7B8190"/>
                </a:solidFill>
              </a:rPr>
              <a:t>Passer de stade de prototype à application utilisable grâce à l’enrichissement du calcul de score</a:t>
            </a:r>
          </a:p>
          <a:p>
            <a:r>
              <a:rPr lang="fr-FR" sz="2400" dirty="0">
                <a:solidFill>
                  <a:srgbClr val="7B8190"/>
                </a:solidFill>
              </a:rPr>
              <a:t>Permettre à l’utilisateur d’ajouter ses propres règles</a:t>
            </a:r>
          </a:p>
        </p:txBody>
      </p:sp>
    </p:spTree>
    <p:extLst>
      <p:ext uri="{BB962C8B-B14F-4D97-AF65-F5344CB8AC3E}">
        <p14:creationId xmlns:p14="http://schemas.microsoft.com/office/powerpoint/2010/main" val="7479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38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9FC4C32-CED0-A7B3-AB3C-EB6696DDA6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27"/>
          <a:stretch/>
        </p:blipFill>
        <p:spPr bwMode="auto">
          <a:xfrm>
            <a:off x="8454775" y="2379061"/>
            <a:ext cx="2899024" cy="3824776"/>
          </a:xfrm>
          <a:prstGeom prst="rect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7293076" cy="43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Ajout de la plupart des règles de base :</a:t>
            </a:r>
          </a:p>
          <a:p>
            <a:pPr marL="800100" lvl="1" indent="-342900">
              <a:buFont typeface="Figtree" pitchFamily="2" charset="0"/>
              <a:buChar char="-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Règles simples</a:t>
            </a:r>
          </a:p>
          <a:p>
            <a:pPr marL="800100" lvl="1" indent="-342900">
              <a:buFont typeface="Figtree" pitchFamily="2" charset="0"/>
              <a:buChar char="-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Grands-jeux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Possibilité de faire des scores plus élevés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Certaines règles à activer sur le site</a:t>
            </a:r>
          </a:p>
        </p:txBody>
      </p:sp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BDEB4298-AB66-A990-9A5E-EF1CF3570FB7}"/>
              </a:ext>
            </a:extLst>
          </p:cNvPr>
          <p:cNvCxnSpPr>
            <a:cxnSpLocks/>
          </p:cNvCxnSpPr>
          <p:nvPr/>
        </p:nvCxnSpPr>
        <p:spPr>
          <a:xfrm>
            <a:off x="6174658" y="4640826"/>
            <a:ext cx="2182761" cy="648932"/>
          </a:xfrm>
          <a:prstGeom prst="bentConnector3">
            <a:avLst>
              <a:gd name="adj1" fmla="val 50000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90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CE9BBDD-9455-E941-67A5-C3013CD1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9837"/>
            <a:ext cx="5499394" cy="399482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1" y="1825624"/>
            <a:ext cx="5769076" cy="4349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</a:rPr>
              <a:t>Architecture modulaire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</a:rPr>
              <a:t>Permet d’ajouter des règles facilement (y compris grands-jeux)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</a:rPr>
              <a:t>Permettrait la gestion de règles personnalisées pour chaque joueur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7B81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58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Contexte et rappels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658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1570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41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768444" cy="41860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problèmes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Application pas adaptée aux écrans large / d’ordinateur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Page de sélection avec des possibilités trop limité ( certaines règles impossibles, uniquement 4 slots )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Pas d’information en cas de problèmes de détection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</a:t>
            </a:r>
            <a:r>
              <a:rPr lang="fr-FR" sz="2400" dirty="0"/>
              <a:t>:</a:t>
            </a:r>
          </a:p>
          <a:p>
            <a:r>
              <a:rPr lang="fr-FR" sz="2400" dirty="0">
                <a:solidFill>
                  <a:srgbClr val="7B8190"/>
                </a:solidFill>
              </a:rPr>
              <a:t>Rendre les pages du site responsive</a:t>
            </a:r>
          </a:p>
          <a:p>
            <a:r>
              <a:rPr lang="fr-FR" sz="2400" dirty="0">
                <a:solidFill>
                  <a:srgbClr val="7B8190"/>
                </a:solidFill>
              </a:rPr>
              <a:t>Permettre une sélection de tuile dans la main plus avancée</a:t>
            </a:r>
          </a:p>
          <a:p>
            <a:r>
              <a:rPr lang="fr-FR" sz="2400" dirty="0">
                <a:solidFill>
                  <a:srgbClr val="7B8190"/>
                </a:solidFill>
              </a:rPr>
              <a:t>Informer l’utilisateur de l’avancement de la détection</a:t>
            </a:r>
          </a:p>
          <a:p>
            <a:endParaRPr lang="fr-FR" sz="2400" dirty="0">
              <a:solidFill>
                <a:srgbClr val="7B81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42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 </a:t>
            </a:r>
            <a:r>
              <a:rPr lang="fr-FR" sz="2400" u="sng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modification de la page de choix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A51451-8B60-3838-F27E-30B40B0BF6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82" y="3234314"/>
            <a:ext cx="1661374" cy="332206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F126A2D-DE7D-C3E5-C305-3DA364B248D5}"/>
              </a:ext>
            </a:extLst>
          </p:cNvPr>
          <p:cNvCxnSpPr>
            <a:cxnSpLocks/>
          </p:cNvCxnSpPr>
          <p:nvPr/>
        </p:nvCxnSpPr>
        <p:spPr>
          <a:xfrm flipH="1">
            <a:off x="3146927" y="3709670"/>
            <a:ext cx="35941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D18DEE22-E603-6A23-8ED6-0C0AEE7334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3239930"/>
            <a:ext cx="1661373" cy="33234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725F438-F17C-C8B0-C024-22FF4F61F9CF}"/>
              </a:ext>
            </a:extLst>
          </p:cNvPr>
          <p:cNvCxnSpPr>
            <a:cxnSpLocks/>
          </p:cNvCxnSpPr>
          <p:nvPr/>
        </p:nvCxnSpPr>
        <p:spPr>
          <a:xfrm flipH="1">
            <a:off x="6649720" y="4252594"/>
            <a:ext cx="35941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D418982B-257F-AB25-BEC7-E767879CDD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427" y="3234314"/>
            <a:ext cx="1661373" cy="332206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9F9FB4B-77EF-D2C6-557A-ABEAA68DD58A}"/>
              </a:ext>
            </a:extLst>
          </p:cNvPr>
          <p:cNvSpPr txBox="1"/>
          <p:nvPr/>
        </p:nvSpPr>
        <p:spPr>
          <a:xfrm>
            <a:off x="563763" y="4092752"/>
            <a:ext cx="17325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Un seul slot visible lors de l’arrivé sur la page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6938720-B6BB-932F-D438-624FAEABCE61}"/>
              </a:ext>
            </a:extLst>
          </p:cNvPr>
          <p:cNvSpPr txBox="1"/>
          <p:nvPr/>
        </p:nvSpPr>
        <p:spPr>
          <a:xfrm>
            <a:off x="4254887" y="4092751"/>
            <a:ext cx="17325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Apparition automatique de nouveau slots vides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071ED4E-7064-6CEE-6ED9-4A53ADA0D084}"/>
              </a:ext>
            </a:extLst>
          </p:cNvPr>
          <p:cNvSpPr txBox="1"/>
          <p:nvPr/>
        </p:nvSpPr>
        <p:spPr>
          <a:xfrm>
            <a:off x="7821910" y="4092751"/>
            <a:ext cx="17864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Anciennes combinaisons toujours possibles à faire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BCC07B1-BE26-B631-F941-269C4C8F402F}"/>
              </a:ext>
            </a:extLst>
          </p:cNvPr>
          <p:cNvSpPr txBox="1"/>
          <p:nvPr/>
        </p:nvSpPr>
        <p:spPr>
          <a:xfrm>
            <a:off x="853307" y="2091333"/>
            <a:ext cx="6229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Plus aucune limitation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Grands-jeux possibles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Slot vide automatique supprimés</a:t>
            </a:r>
          </a:p>
        </p:txBody>
      </p:sp>
    </p:spTree>
    <p:extLst>
      <p:ext uri="{BB962C8B-B14F-4D97-AF65-F5344CB8AC3E}">
        <p14:creationId xmlns:p14="http://schemas.microsoft.com/office/powerpoint/2010/main" val="81432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43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 </a:t>
            </a:r>
            <a:r>
              <a:rPr lang="fr-FR" sz="2400" u="sng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pop-up de vérification de la détection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9F9FB4B-77EF-D2C6-557A-ABEAA68DD58A}"/>
              </a:ext>
            </a:extLst>
          </p:cNvPr>
          <p:cNvSpPr txBox="1"/>
          <p:nvPr/>
        </p:nvSpPr>
        <p:spPr>
          <a:xfrm>
            <a:off x="777689" y="3682682"/>
            <a:ext cx="23637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Avant :</a:t>
            </a:r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Pas de pop-up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Tuiles importées directement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6938720-B6BB-932F-D438-624FAEABCE61}"/>
              </a:ext>
            </a:extLst>
          </p:cNvPr>
          <p:cNvSpPr txBox="1"/>
          <p:nvPr/>
        </p:nvSpPr>
        <p:spPr>
          <a:xfrm>
            <a:off x="4968240" y="3682682"/>
            <a:ext cx="3082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Après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Pop-up automatique après la fin de la détection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Permet l’identification des erreurs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Permet la sélection des tuiles à garder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BCC07B1-BE26-B631-F941-269C4C8F402F}"/>
              </a:ext>
            </a:extLst>
          </p:cNvPr>
          <p:cNvSpPr txBox="1"/>
          <p:nvPr/>
        </p:nvSpPr>
        <p:spPr>
          <a:xfrm>
            <a:off x="853307" y="2091333"/>
            <a:ext cx="6229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Affichage plus clair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Comparaison avec les tuiles dans l’image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6C5AA0A-0638-CDC9-1C0E-9E1DE5933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807892" y="3154676"/>
            <a:ext cx="1583639" cy="316799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D2602B0-B3F6-B6F1-555E-7B08FDC07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119478" y="3154676"/>
            <a:ext cx="1583639" cy="316799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83317EC-F65F-F84D-3F4B-0A08525E4EF8}"/>
              </a:ext>
            </a:extLst>
          </p:cNvPr>
          <p:cNvCxnSpPr>
            <a:cxnSpLocks/>
          </p:cNvCxnSpPr>
          <p:nvPr/>
        </p:nvCxnSpPr>
        <p:spPr>
          <a:xfrm flipH="1">
            <a:off x="11241353" y="5313898"/>
            <a:ext cx="35941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3A60179F-AA86-F7E8-D896-9CFCEF8DE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395" y="3157244"/>
            <a:ext cx="1583640" cy="316799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625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44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 </a:t>
            </a:r>
            <a:r>
              <a:rPr lang="fr-FR" sz="2400" u="sng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meilleure interface de chargement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9F9FB4B-77EF-D2C6-557A-ABEAA68DD58A}"/>
              </a:ext>
            </a:extLst>
          </p:cNvPr>
          <p:cNvSpPr txBox="1"/>
          <p:nvPr/>
        </p:nvSpPr>
        <p:spPr>
          <a:xfrm>
            <a:off x="1401444" y="3140456"/>
            <a:ext cx="2566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Avant :</a:t>
            </a:r>
          </a:p>
          <a:p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En cas de problème de communication, animation infinie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6938720-B6BB-932F-D438-624FAEABCE61}"/>
              </a:ext>
            </a:extLst>
          </p:cNvPr>
          <p:cNvSpPr txBox="1"/>
          <p:nvPr/>
        </p:nvSpPr>
        <p:spPr>
          <a:xfrm>
            <a:off x="5871345" y="3140455"/>
            <a:ext cx="4705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Après :</a:t>
            </a:r>
          </a:p>
          <a:p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Arrêt du chargement avec un message d’erreur en cas de serveur injoignable ou réponse &gt; 10 secondes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BCC07B1-BE26-B631-F941-269C4C8F402F}"/>
              </a:ext>
            </a:extLst>
          </p:cNvPr>
          <p:cNvSpPr txBox="1"/>
          <p:nvPr/>
        </p:nvSpPr>
        <p:spPr>
          <a:xfrm>
            <a:off x="853307" y="2091333"/>
            <a:ext cx="622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Affichage plus clair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Comparaison avec les tuiles dans l’image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BD2E01-43E5-B233-E332-4BD8B2F3D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149" b="32413"/>
          <a:stretch/>
        </p:blipFill>
        <p:spPr bwMode="auto">
          <a:xfrm>
            <a:off x="1269934" y="4687753"/>
            <a:ext cx="2906611" cy="17101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7FA50D8-3198-8B59-D424-DE78E7F9B3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776" b="31806"/>
          <a:stretch/>
        </p:blipFill>
        <p:spPr bwMode="auto">
          <a:xfrm>
            <a:off x="6823916" y="4687754"/>
            <a:ext cx="2906609" cy="17101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4476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Ajout d’une base de données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672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d’une base de données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46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768444" cy="4186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problèmes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Score sauvegardé uniquement en local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</a:t>
            </a:r>
            <a:r>
              <a:rPr lang="fr-FR" sz="2400" dirty="0"/>
              <a:t>:</a:t>
            </a:r>
          </a:p>
          <a:p>
            <a:r>
              <a:rPr lang="fr-FR" sz="2400" dirty="0">
                <a:solidFill>
                  <a:srgbClr val="7B8190"/>
                </a:solidFill>
              </a:rPr>
              <a:t>Permettre une connexion sur le site</a:t>
            </a:r>
          </a:p>
          <a:p>
            <a:r>
              <a:rPr lang="fr-FR" sz="2400" dirty="0">
                <a:solidFill>
                  <a:srgbClr val="7B8190"/>
                </a:solidFill>
              </a:rPr>
              <a:t>Nouveau moyen d’enregistrement des scores plus optimal</a:t>
            </a:r>
          </a:p>
          <a:p>
            <a:r>
              <a:rPr lang="fr-FR" sz="2400" dirty="0">
                <a:solidFill>
                  <a:srgbClr val="7B8190"/>
                </a:solidFill>
              </a:rPr>
              <a:t>Permettre l’enregistrement de règles custom pour l’éditeur de règles</a:t>
            </a:r>
          </a:p>
          <a:p>
            <a:endParaRPr lang="fr-FR" sz="2400" dirty="0">
              <a:solidFill>
                <a:srgbClr val="7B81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3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47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d’une base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BCC07B1-BE26-B631-F941-269C4C8F402F}"/>
              </a:ext>
            </a:extLst>
          </p:cNvPr>
          <p:cNvSpPr txBox="1"/>
          <p:nvPr/>
        </p:nvSpPr>
        <p:spPr>
          <a:xfrm>
            <a:off x="675836" y="2680388"/>
            <a:ext cx="62293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Ajout de la base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Base de données SQLite intégrée au </a:t>
            </a:r>
            <a:br>
              <a:rPr lang="fr-FR" sz="2400" dirty="0">
                <a:solidFill>
                  <a:srgbClr val="7B8190"/>
                </a:solidFill>
                <a:latin typeface="Figtree" pitchFamily="2" charset="0"/>
              </a:rPr>
            </a:b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Gestion des contrainte (on delete,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Permet l’ajout de table pour stocker</a:t>
            </a:r>
            <a:br>
              <a:rPr lang="fr-FR" sz="2400" dirty="0">
                <a:solidFill>
                  <a:srgbClr val="7B8190"/>
                </a:solidFill>
                <a:latin typeface="Figtree" pitchFamily="2" charset="0"/>
              </a:rPr>
            </a:b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des règles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38B669D-B442-4880-B344-D0E28850F15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94974"/>
            <a:ext cx="5543256" cy="145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96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48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d’une base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BCC07B1-BE26-B631-F941-269C4C8F402F}"/>
              </a:ext>
            </a:extLst>
          </p:cNvPr>
          <p:cNvSpPr txBox="1"/>
          <p:nvPr/>
        </p:nvSpPr>
        <p:spPr>
          <a:xfrm>
            <a:off x="552744" y="2293526"/>
            <a:ext cx="6229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Gestion dans le java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Architecture mise en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Permet la futur gestion des règles personnalisées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99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Amélioration en cours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48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et rappels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8132" y="2446482"/>
            <a:ext cx="8992214" cy="31956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Expliquer le but du projet, faire un schéma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76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Editeur de règles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245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cluster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51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768444" cy="4186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problèmes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Peut être erroné dans des rare cas (position des tuiles inadapté, perspective trompeuse,…)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</a:t>
            </a:r>
            <a:r>
              <a:rPr lang="fr-FR" sz="2400" dirty="0"/>
              <a:t>:</a:t>
            </a:r>
          </a:p>
          <a:p>
            <a:r>
              <a:rPr lang="fr-FR" sz="2400" dirty="0">
                <a:solidFill>
                  <a:srgbClr val="7B8190"/>
                </a:solidFill>
              </a:rPr>
              <a:t>Rendre l’algorithme efficace dans n’importe que situation </a:t>
            </a:r>
          </a:p>
          <a:p>
            <a:endParaRPr lang="fr-FR" sz="2400" dirty="0">
              <a:solidFill>
                <a:srgbClr val="7B81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01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cluster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52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7DAF36-850B-4447-BC5A-F3F105BC796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7" y="3247567"/>
            <a:ext cx="5050185" cy="2965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A4100B8-4914-4EAD-91B4-1AE5C205EA0B}"/>
              </a:ext>
            </a:extLst>
          </p:cNvPr>
          <p:cNvSpPr txBox="1">
            <a:spLocks/>
          </p:cNvSpPr>
          <p:nvPr/>
        </p:nvSpPr>
        <p:spPr>
          <a:xfrm>
            <a:off x="838200" y="1568450"/>
            <a:ext cx="9563100" cy="167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L’algorithme actuel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Clustering à partir du centre des tuiles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ECA409C-1EE5-434E-8C18-EEE6F42EE7D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61" y="3246078"/>
            <a:ext cx="5259339" cy="2968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25BEB733-05CC-4014-BACE-FF2068382B18}"/>
              </a:ext>
            </a:extLst>
          </p:cNvPr>
          <p:cNvSpPr/>
          <p:nvPr/>
        </p:nvSpPr>
        <p:spPr>
          <a:xfrm>
            <a:off x="6236424" y="3282497"/>
            <a:ext cx="2773803" cy="2244281"/>
          </a:xfrm>
          <a:custGeom>
            <a:avLst/>
            <a:gdLst>
              <a:gd name="connsiteX0" fmla="*/ 709083 w 1493846"/>
              <a:gd name="connsiteY0" fmla="*/ 748907 h 1157831"/>
              <a:gd name="connsiteX1" fmla="*/ 107027 w 1493846"/>
              <a:gd name="connsiteY1" fmla="*/ 717220 h 1157831"/>
              <a:gd name="connsiteX2" fmla="*/ 39126 w 1493846"/>
              <a:gd name="connsiteY2" fmla="*/ 155905 h 1157831"/>
              <a:gd name="connsiteX3" fmla="*/ 532540 w 1493846"/>
              <a:gd name="connsiteY3" fmla="*/ 24630 h 1157831"/>
              <a:gd name="connsiteX4" fmla="*/ 1211550 w 1493846"/>
              <a:gd name="connsiteY4" fmla="*/ 38210 h 1157831"/>
              <a:gd name="connsiteX5" fmla="*/ 1410726 w 1493846"/>
              <a:gd name="connsiteY5" fmla="*/ 404876 h 1157831"/>
              <a:gd name="connsiteX6" fmla="*/ 1455994 w 1493846"/>
              <a:gd name="connsiteY6" fmla="*/ 1043145 h 1157831"/>
              <a:gd name="connsiteX7" fmla="*/ 867518 w 1493846"/>
              <a:gd name="connsiteY7" fmla="*/ 1147260 h 1157831"/>
              <a:gd name="connsiteX8" fmla="*/ 835831 w 1493846"/>
              <a:gd name="connsiteY8" fmla="*/ 911870 h 1157831"/>
              <a:gd name="connsiteX9" fmla="*/ 709083 w 1493846"/>
              <a:gd name="connsiteY9" fmla="*/ 748907 h 1157831"/>
              <a:gd name="connsiteX0" fmla="*/ 714738 w 1499501"/>
              <a:gd name="connsiteY0" fmla="*/ 744681 h 1153605"/>
              <a:gd name="connsiteX1" fmla="*/ 112682 w 1499501"/>
              <a:gd name="connsiteY1" fmla="*/ 712994 h 1153605"/>
              <a:gd name="connsiteX2" fmla="*/ 44781 w 1499501"/>
              <a:gd name="connsiteY2" fmla="*/ 151679 h 1153605"/>
              <a:gd name="connsiteX3" fmla="*/ 615166 w 1499501"/>
              <a:gd name="connsiteY3" fmla="*/ 29459 h 1153605"/>
              <a:gd name="connsiteX4" fmla="*/ 1217205 w 1499501"/>
              <a:gd name="connsiteY4" fmla="*/ 33984 h 1153605"/>
              <a:gd name="connsiteX5" fmla="*/ 1416381 w 1499501"/>
              <a:gd name="connsiteY5" fmla="*/ 400650 h 1153605"/>
              <a:gd name="connsiteX6" fmla="*/ 1461649 w 1499501"/>
              <a:gd name="connsiteY6" fmla="*/ 1038919 h 1153605"/>
              <a:gd name="connsiteX7" fmla="*/ 873173 w 1499501"/>
              <a:gd name="connsiteY7" fmla="*/ 1143034 h 1153605"/>
              <a:gd name="connsiteX8" fmla="*/ 841486 w 1499501"/>
              <a:gd name="connsiteY8" fmla="*/ 907644 h 1153605"/>
              <a:gd name="connsiteX9" fmla="*/ 714738 w 1499501"/>
              <a:gd name="connsiteY9" fmla="*/ 744681 h 1153605"/>
              <a:gd name="connsiteX0" fmla="*/ 714738 w 1496629"/>
              <a:gd name="connsiteY0" fmla="*/ 733326 h 1142250"/>
              <a:gd name="connsiteX1" fmla="*/ 112682 w 1496629"/>
              <a:gd name="connsiteY1" fmla="*/ 701639 h 1142250"/>
              <a:gd name="connsiteX2" fmla="*/ 44781 w 1496629"/>
              <a:gd name="connsiteY2" fmla="*/ 140324 h 1142250"/>
              <a:gd name="connsiteX3" fmla="*/ 615166 w 1496629"/>
              <a:gd name="connsiteY3" fmla="*/ 18104 h 1142250"/>
              <a:gd name="connsiteX4" fmla="*/ 1312284 w 1496629"/>
              <a:gd name="connsiteY4" fmla="*/ 40743 h 1142250"/>
              <a:gd name="connsiteX5" fmla="*/ 1416381 w 1496629"/>
              <a:gd name="connsiteY5" fmla="*/ 389295 h 1142250"/>
              <a:gd name="connsiteX6" fmla="*/ 1461649 w 1496629"/>
              <a:gd name="connsiteY6" fmla="*/ 1027564 h 1142250"/>
              <a:gd name="connsiteX7" fmla="*/ 873173 w 1496629"/>
              <a:gd name="connsiteY7" fmla="*/ 1131679 h 1142250"/>
              <a:gd name="connsiteX8" fmla="*/ 841486 w 1496629"/>
              <a:gd name="connsiteY8" fmla="*/ 896289 h 1142250"/>
              <a:gd name="connsiteX9" fmla="*/ 714738 w 1496629"/>
              <a:gd name="connsiteY9" fmla="*/ 733326 h 1142250"/>
              <a:gd name="connsiteX0" fmla="*/ 714738 w 1496629"/>
              <a:gd name="connsiteY0" fmla="*/ 728482 h 1137406"/>
              <a:gd name="connsiteX1" fmla="*/ 112682 w 1496629"/>
              <a:gd name="connsiteY1" fmla="*/ 696795 h 1137406"/>
              <a:gd name="connsiteX2" fmla="*/ 44781 w 1496629"/>
              <a:gd name="connsiteY2" fmla="*/ 135480 h 1137406"/>
              <a:gd name="connsiteX3" fmla="*/ 615166 w 1496629"/>
              <a:gd name="connsiteY3" fmla="*/ 13260 h 1137406"/>
              <a:gd name="connsiteX4" fmla="*/ 1312284 w 1496629"/>
              <a:gd name="connsiteY4" fmla="*/ 35899 h 1137406"/>
              <a:gd name="connsiteX5" fmla="*/ 1416381 w 1496629"/>
              <a:gd name="connsiteY5" fmla="*/ 384451 h 1137406"/>
              <a:gd name="connsiteX6" fmla="*/ 1461649 w 1496629"/>
              <a:gd name="connsiteY6" fmla="*/ 1022720 h 1137406"/>
              <a:gd name="connsiteX7" fmla="*/ 873173 w 1496629"/>
              <a:gd name="connsiteY7" fmla="*/ 1126835 h 1137406"/>
              <a:gd name="connsiteX8" fmla="*/ 841486 w 1496629"/>
              <a:gd name="connsiteY8" fmla="*/ 891445 h 1137406"/>
              <a:gd name="connsiteX9" fmla="*/ 714738 w 1496629"/>
              <a:gd name="connsiteY9" fmla="*/ 728482 h 1137406"/>
              <a:gd name="connsiteX0" fmla="*/ 714738 w 1493749"/>
              <a:gd name="connsiteY0" fmla="*/ 728482 h 1137406"/>
              <a:gd name="connsiteX1" fmla="*/ 112682 w 1493749"/>
              <a:gd name="connsiteY1" fmla="*/ 696795 h 1137406"/>
              <a:gd name="connsiteX2" fmla="*/ 44781 w 1493749"/>
              <a:gd name="connsiteY2" fmla="*/ 135480 h 1137406"/>
              <a:gd name="connsiteX3" fmla="*/ 615166 w 1493749"/>
              <a:gd name="connsiteY3" fmla="*/ 13260 h 1137406"/>
              <a:gd name="connsiteX4" fmla="*/ 1312284 w 1493749"/>
              <a:gd name="connsiteY4" fmla="*/ 35899 h 1137406"/>
              <a:gd name="connsiteX5" fmla="*/ 1416381 w 1493749"/>
              <a:gd name="connsiteY5" fmla="*/ 384451 h 1137406"/>
              <a:gd name="connsiteX6" fmla="*/ 1461649 w 1493749"/>
              <a:gd name="connsiteY6" fmla="*/ 1022720 h 1137406"/>
              <a:gd name="connsiteX7" fmla="*/ 873173 w 1493749"/>
              <a:gd name="connsiteY7" fmla="*/ 1126835 h 1137406"/>
              <a:gd name="connsiteX8" fmla="*/ 841486 w 1493749"/>
              <a:gd name="connsiteY8" fmla="*/ 891445 h 1137406"/>
              <a:gd name="connsiteX9" fmla="*/ 714738 w 1493749"/>
              <a:gd name="connsiteY9" fmla="*/ 728482 h 1137406"/>
              <a:gd name="connsiteX0" fmla="*/ 714738 w 1500953"/>
              <a:gd name="connsiteY0" fmla="*/ 733165 h 1140288"/>
              <a:gd name="connsiteX1" fmla="*/ 112682 w 1500953"/>
              <a:gd name="connsiteY1" fmla="*/ 701478 h 1140288"/>
              <a:gd name="connsiteX2" fmla="*/ 44781 w 1500953"/>
              <a:gd name="connsiteY2" fmla="*/ 140163 h 1140288"/>
              <a:gd name="connsiteX3" fmla="*/ 615166 w 1500953"/>
              <a:gd name="connsiteY3" fmla="*/ 17943 h 1140288"/>
              <a:gd name="connsiteX4" fmla="*/ 1312284 w 1500953"/>
              <a:gd name="connsiteY4" fmla="*/ 40582 h 1140288"/>
              <a:gd name="connsiteX5" fmla="*/ 1443546 w 1500953"/>
              <a:gd name="connsiteY5" fmla="*/ 457042 h 1140288"/>
              <a:gd name="connsiteX6" fmla="*/ 1461649 w 1500953"/>
              <a:gd name="connsiteY6" fmla="*/ 1027403 h 1140288"/>
              <a:gd name="connsiteX7" fmla="*/ 873173 w 1500953"/>
              <a:gd name="connsiteY7" fmla="*/ 1131518 h 1140288"/>
              <a:gd name="connsiteX8" fmla="*/ 841486 w 1500953"/>
              <a:gd name="connsiteY8" fmla="*/ 896128 h 1140288"/>
              <a:gd name="connsiteX9" fmla="*/ 714738 w 1500953"/>
              <a:gd name="connsiteY9" fmla="*/ 733165 h 1140288"/>
              <a:gd name="connsiteX0" fmla="*/ 714738 w 1491083"/>
              <a:gd name="connsiteY0" fmla="*/ 733165 h 1154961"/>
              <a:gd name="connsiteX1" fmla="*/ 112682 w 1491083"/>
              <a:gd name="connsiteY1" fmla="*/ 701478 h 1154961"/>
              <a:gd name="connsiteX2" fmla="*/ 44781 w 1491083"/>
              <a:gd name="connsiteY2" fmla="*/ 140163 h 1154961"/>
              <a:gd name="connsiteX3" fmla="*/ 615166 w 1491083"/>
              <a:gd name="connsiteY3" fmla="*/ 17943 h 1154961"/>
              <a:gd name="connsiteX4" fmla="*/ 1312284 w 1491083"/>
              <a:gd name="connsiteY4" fmla="*/ 40582 h 1154961"/>
              <a:gd name="connsiteX5" fmla="*/ 1443546 w 1491083"/>
              <a:gd name="connsiteY5" fmla="*/ 457042 h 1154961"/>
              <a:gd name="connsiteX6" fmla="*/ 1443537 w 1491083"/>
              <a:gd name="connsiteY6" fmla="*/ 1077217 h 1154961"/>
              <a:gd name="connsiteX7" fmla="*/ 873173 w 1491083"/>
              <a:gd name="connsiteY7" fmla="*/ 1131518 h 1154961"/>
              <a:gd name="connsiteX8" fmla="*/ 841486 w 1491083"/>
              <a:gd name="connsiteY8" fmla="*/ 896128 h 1154961"/>
              <a:gd name="connsiteX9" fmla="*/ 714738 w 1491083"/>
              <a:gd name="connsiteY9" fmla="*/ 733165 h 1154961"/>
              <a:gd name="connsiteX0" fmla="*/ 714738 w 1491083"/>
              <a:gd name="connsiteY0" fmla="*/ 733165 h 1168044"/>
              <a:gd name="connsiteX1" fmla="*/ 112682 w 1491083"/>
              <a:gd name="connsiteY1" fmla="*/ 701478 h 1168044"/>
              <a:gd name="connsiteX2" fmla="*/ 44781 w 1491083"/>
              <a:gd name="connsiteY2" fmla="*/ 140163 h 1168044"/>
              <a:gd name="connsiteX3" fmla="*/ 615166 w 1491083"/>
              <a:gd name="connsiteY3" fmla="*/ 17943 h 1168044"/>
              <a:gd name="connsiteX4" fmla="*/ 1312284 w 1491083"/>
              <a:gd name="connsiteY4" fmla="*/ 40582 h 1168044"/>
              <a:gd name="connsiteX5" fmla="*/ 1443546 w 1491083"/>
              <a:gd name="connsiteY5" fmla="*/ 457042 h 1168044"/>
              <a:gd name="connsiteX6" fmla="*/ 1443537 w 1491083"/>
              <a:gd name="connsiteY6" fmla="*/ 1077217 h 1168044"/>
              <a:gd name="connsiteX7" fmla="*/ 873173 w 1491083"/>
              <a:gd name="connsiteY7" fmla="*/ 1131518 h 1168044"/>
              <a:gd name="connsiteX8" fmla="*/ 841486 w 1491083"/>
              <a:gd name="connsiteY8" fmla="*/ 896128 h 1168044"/>
              <a:gd name="connsiteX9" fmla="*/ 714738 w 1491083"/>
              <a:gd name="connsiteY9" fmla="*/ 733165 h 1168044"/>
              <a:gd name="connsiteX0" fmla="*/ 714738 w 1487106"/>
              <a:gd name="connsiteY0" fmla="*/ 733165 h 1168044"/>
              <a:gd name="connsiteX1" fmla="*/ 112682 w 1487106"/>
              <a:gd name="connsiteY1" fmla="*/ 701478 h 1168044"/>
              <a:gd name="connsiteX2" fmla="*/ 44781 w 1487106"/>
              <a:gd name="connsiteY2" fmla="*/ 140163 h 1168044"/>
              <a:gd name="connsiteX3" fmla="*/ 615166 w 1487106"/>
              <a:gd name="connsiteY3" fmla="*/ 17943 h 1168044"/>
              <a:gd name="connsiteX4" fmla="*/ 1312284 w 1487106"/>
              <a:gd name="connsiteY4" fmla="*/ 40582 h 1168044"/>
              <a:gd name="connsiteX5" fmla="*/ 1443546 w 1487106"/>
              <a:gd name="connsiteY5" fmla="*/ 457042 h 1168044"/>
              <a:gd name="connsiteX6" fmla="*/ 1443537 w 1487106"/>
              <a:gd name="connsiteY6" fmla="*/ 1077217 h 1168044"/>
              <a:gd name="connsiteX7" fmla="*/ 927497 w 1487106"/>
              <a:gd name="connsiteY7" fmla="*/ 1131518 h 1168044"/>
              <a:gd name="connsiteX8" fmla="*/ 841486 w 1487106"/>
              <a:gd name="connsiteY8" fmla="*/ 896128 h 1168044"/>
              <a:gd name="connsiteX9" fmla="*/ 714738 w 1487106"/>
              <a:gd name="connsiteY9" fmla="*/ 733165 h 1168044"/>
              <a:gd name="connsiteX0" fmla="*/ 714738 w 1487106"/>
              <a:gd name="connsiteY0" fmla="*/ 733165 h 1168044"/>
              <a:gd name="connsiteX1" fmla="*/ 112682 w 1487106"/>
              <a:gd name="connsiteY1" fmla="*/ 701478 h 1168044"/>
              <a:gd name="connsiteX2" fmla="*/ 44781 w 1487106"/>
              <a:gd name="connsiteY2" fmla="*/ 140163 h 1168044"/>
              <a:gd name="connsiteX3" fmla="*/ 615166 w 1487106"/>
              <a:gd name="connsiteY3" fmla="*/ 17943 h 1168044"/>
              <a:gd name="connsiteX4" fmla="*/ 1312284 w 1487106"/>
              <a:gd name="connsiteY4" fmla="*/ 40582 h 1168044"/>
              <a:gd name="connsiteX5" fmla="*/ 1443546 w 1487106"/>
              <a:gd name="connsiteY5" fmla="*/ 457042 h 1168044"/>
              <a:gd name="connsiteX6" fmla="*/ 1443537 w 1487106"/>
              <a:gd name="connsiteY6" fmla="*/ 1077217 h 1168044"/>
              <a:gd name="connsiteX7" fmla="*/ 927497 w 1487106"/>
              <a:gd name="connsiteY7" fmla="*/ 1131518 h 1168044"/>
              <a:gd name="connsiteX8" fmla="*/ 841486 w 1487106"/>
              <a:gd name="connsiteY8" fmla="*/ 896128 h 1168044"/>
              <a:gd name="connsiteX9" fmla="*/ 714738 w 1487106"/>
              <a:gd name="connsiteY9" fmla="*/ 733165 h 1168044"/>
              <a:gd name="connsiteX0" fmla="*/ 573504 w 1481726"/>
              <a:gd name="connsiteY0" fmla="*/ 710527 h 1168044"/>
              <a:gd name="connsiteX1" fmla="*/ 107302 w 1481726"/>
              <a:gd name="connsiteY1" fmla="*/ 701478 h 1168044"/>
              <a:gd name="connsiteX2" fmla="*/ 39401 w 1481726"/>
              <a:gd name="connsiteY2" fmla="*/ 140163 h 1168044"/>
              <a:gd name="connsiteX3" fmla="*/ 609786 w 1481726"/>
              <a:gd name="connsiteY3" fmla="*/ 17943 h 1168044"/>
              <a:gd name="connsiteX4" fmla="*/ 1306904 w 1481726"/>
              <a:gd name="connsiteY4" fmla="*/ 40582 h 1168044"/>
              <a:gd name="connsiteX5" fmla="*/ 1438166 w 1481726"/>
              <a:gd name="connsiteY5" fmla="*/ 457042 h 1168044"/>
              <a:gd name="connsiteX6" fmla="*/ 1438157 w 1481726"/>
              <a:gd name="connsiteY6" fmla="*/ 1077217 h 1168044"/>
              <a:gd name="connsiteX7" fmla="*/ 922117 w 1481726"/>
              <a:gd name="connsiteY7" fmla="*/ 1131518 h 1168044"/>
              <a:gd name="connsiteX8" fmla="*/ 836106 w 1481726"/>
              <a:gd name="connsiteY8" fmla="*/ 896128 h 1168044"/>
              <a:gd name="connsiteX9" fmla="*/ 573504 w 1481726"/>
              <a:gd name="connsiteY9" fmla="*/ 710527 h 1168044"/>
              <a:gd name="connsiteX0" fmla="*/ 573504 w 1481726"/>
              <a:gd name="connsiteY0" fmla="*/ 710527 h 1168044"/>
              <a:gd name="connsiteX1" fmla="*/ 107302 w 1481726"/>
              <a:gd name="connsiteY1" fmla="*/ 701478 h 1168044"/>
              <a:gd name="connsiteX2" fmla="*/ 39401 w 1481726"/>
              <a:gd name="connsiteY2" fmla="*/ 140163 h 1168044"/>
              <a:gd name="connsiteX3" fmla="*/ 609786 w 1481726"/>
              <a:gd name="connsiteY3" fmla="*/ 17943 h 1168044"/>
              <a:gd name="connsiteX4" fmla="*/ 1306904 w 1481726"/>
              <a:gd name="connsiteY4" fmla="*/ 40582 h 1168044"/>
              <a:gd name="connsiteX5" fmla="*/ 1438166 w 1481726"/>
              <a:gd name="connsiteY5" fmla="*/ 457042 h 1168044"/>
              <a:gd name="connsiteX6" fmla="*/ 1438157 w 1481726"/>
              <a:gd name="connsiteY6" fmla="*/ 1077217 h 1168044"/>
              <a:gd name="connsiteX7" fmla="*/ 922117 w 1481726"/>
              <a:gd name="connsiteY7" fmla="*/ 1131518 h 1168044"/>
              <a:gd name="connsiteX8" fmla="*/ 836106 w 1481726"/>
              <a:gd name="connsiteY8" fmla="*/ 896128 h 1168044"/>
              <a:gd name="connsiteX9" fmla="*/ 573504 w 1481726"/>
              <a:gd name="connsiteY9" fmla="*/ 710527 h 1168044"/>
              <a:gd name="connsiteX0" fmla="*/ 574514 w 1482736"/>
              <a:gd name="connsiteY0" fmla="*/ 710527 h 1168044"/>
              <a:gd name="connsiteX1" fmla="*/ 108312 w 1482736"/>
              <a:gd name="connsiteY1" fmla="*/ 701478 h 1168044"/>
              <a:gd name="connsiteX2" fmla="*/ 40411 w 1482736"/>
              <a:gd name="connsiteY2" fmla="*/ 140163 h 1168044"/>
              <a:gd name="connsiteX3" fmla="*/ 610796 w 1482736"/>
              <a:gd name="connsiteY3" fmla="*/ 17943 h 1168044"/>
              <a:gd name="connsiteX4" fmla="*/ 1307914 w 1482736"/>
              <a:gd name="connsiteY4" fmla="*/ 40582 h 1168044"/>
              <a:gd name="connsiteX5" fmla="*/ 1439176 w 1482736"/>
              <a:gd name="connsiteY5" fmla="*/ 457042 h 1168044"/>
              <a:gd name="connsiteX6" fmla="*/ 1439167 w 1482736"/>
              <a:gd name="connsiteY6" fmla="*/ 1077217 h 1168044"/>
              <a:gd name="connsiteX7" fmla="*/ 923127 w 1482736"/>
              <a:gd name="connsiteY7" fmla="*/ 1131518 h 1168044"/>
              <a:gd name="connsiteX8" fmla="*/ 837116 w 1482736"/>
              <a:gd name="connsiteY8" fmla="*/ 896128 h 1168044"/>
              <a:gd name="connsiteX9" fmla="*/ 574514 w 1482736"/>
              <a:gd name="connsiteY9" fmla="*/ 710527 h 1168044"/>
              <a:gd name="connsiteX0" fmla="*/ 574514 w 1452356"/>
              <a:gd name="connsiteY0" fmla="*/ 710527 h 1161807"/>
              <a:gd name="connsiteX1" fmla="*/ 108312 w 1452356"/>
              <a:gd name="connsiteY1" fmla="*/ 701478 h 1161807"/>
              <a:gd name="connsiteX2" fmla="*/ 40411 w 1452356"/>
              <a:gd name="connsiteY2" fmla="*/ 140163 h 1161807"/>
              <a:gd name="connsiteX3" fmla="*/ 610796 w 1452356"/>
              <a:gd name="connsiteY3" fmla="*/ 17943 h 1161807"/>
              <a:gd name="connsiteX4" fmla="*/ 1307914 w 1452356"/>
              <a:gd name="connsiteY4" fmla="*/ 40582 h 1161807"/>
              <a:gd name="connsiteX5" fmla="*/ 1439176 w 1452356"/>
              <a:gd name="connsiteY5" fmla="*/ 457042 h 1161807"/>
              <a:gd name="connsiteX6" fmla="*/ 1389372 w 1452356"/>
              <a:gd name="connsiteY6" fmla="*/ 1059106 h 1161807"/>
              <a:gd name="connsiteX7" fmla="*/ 923127 w 1452356"/>
              <a:gd name="connsiteY7" fmla="*/ 1131518 h 1161807"/>
              <a:gd name="connsiteX8" fmla="*/ 837116 w 1452356"/>
              <a:gd name="connsiteY8" fmla="*/ 896128 h 1161807"/>
              <a:gd name="connsiteX9" fmla="*/ 574514 w 1452356"/>
              <a:gd name="connsiteY9" fmla="*/ 710527 h 1161807"/>
              <a:gd name="connsiteX0" fmla="*/ 574514 w 1423911"/>
              <a:gd name="connsiteY0" fmla="*/ 710212 h 1161686"/>
              <a:gd name="connsiteX1" fmla="*/ 108312 w 1423911"/>
              <a:gd name="connsiteY1" fmla="*/ 701163 h 1161686"/>
              <a:gd name="connsiteX2" fmla="*/ 40411 w 1423911"/>
              <a:gd name="connsiteY2" fmla="*/ 139848 h 1161686"/>
              <a:gd name="connsiteX3" fmla="*/ 610796 w 1423911"/>
              <a:gd name="connsiteY3" fmla="*/ 17628 h 1161686"/>
              <a:gd name="connsiteX4" fmla="*/ 1307914 w 1423911"/>
              <a:gd name="connsiteY4" fmla="*/ 40267 h 1161686"/>
              <a:gd name="connsiteX5" fmla="*/ 1380324 w 1423911"/>
              <a:gd name="connsiteY5" fmla="*/ 452199 h 1161686"/>
              <a:gd name="connsiteX6" fmla="*/ 1389372 w 1423911"/>
              <a:gd name="connsiteY6" fmla="*/ 1058791 h 1161686"/>
              <a:gd name="connsiteX7" fmla="*/ 923127 w 1423911"/>
              <a:gd name="connsiteY7" fmla="*/ 1131203 h 1161686"/>
              <a:gd name="connsiteX8" fmla="*/ 837116 w 1423911"/>
              <a:gd name="connsiteY8" fmla="*/ 895813 h 1161686"/>
              <a:gd name="connsiteX9" fmla="*/ 574514 w 1423911"/>
              <a:gd name="connsiteY9" fmla="*/ 710212 h 1161686"/>
              <a:gd name="connsiteX0" fmla="*/ 574514 w 1423911"/>
              <a:gd name="connsiteY0" fmla="*/ 701069 h 1152543"/>
              <a:gd name="connsiteX1" fmla="*/ 108312 w 1423911"/>
              <a:gd name="connsiteY1" fmla="*/ 692020 h 1152543"/>
              <a:gd name="connsiteX2" fmla="*/ 40411 w 1423911"/>
              <a:gd name="connsiteY2" fmla="*/ 130705 h 1152543"/>
              <a:gd name="connsiteX3" fmla="*/ 610796 w 1423911"/>
              <a:gd name="connsiteY3" fmla="*/ 8485 h 1152543"/>
              <a:gd name="connsiteX4" fmla="*/ 1307914 w 1423911"/>
              <a:gd name="connsiteY4" fmla="*/ 31124 h 1152543"/>
              <a:gd name="connsiteX5" fmla="*/ 1380324 w 1423911"/>
              <a:gd name="connsiteY5" fmla="*/ 443056 h 1152543"/>
              <a:gd name="connsiteX6" fmla="*/ 1389372 w 1423911"/>
              <a:gd name="connsiteY6" fmla="*/ 1049648 h 1152543"/>
              <a:gd name="connsiteX7" fmla="*/ 923127 w 1423911"/>
              <a:gd name="connsiteY7" fmla="*/ 1122060 h 1152543"/>
              <a:gd name="connsiteX8" fmla="*/ 837116 w 1423911"/>
              <a:gd name="connsiteY8" fmla="*/ 886670 h 1152543"/>
              <a:gd name="connsiteX9" fmla="*/ 574514 w 1423911"/>
              <a:gd name="connsiteY9" fmla="*/ 701069 h 1152543"/>
              <a:gd name="connsiteX0" fmla="*/ 574514 w 1423911"/>
              <a:gd name="connsiteY0" fmla="*/ 701069 h 1152543"/>
              <a:gd name="connsiteX1" fmla="*/ 108312 w 1423911"/>
              <a:gd name="connsiteY1" fmla="*/ 692020 h 1152543"/>
              <a:gd name="connsiteX2" fmla="*/ 40411 w 1423911"/>
              <a:gd name="connsiteY2" fmla="*/ 130705 h 1152543"/>
              <a:gd name="connsiteX3" fmla="*/ 610796 w 1423911"/>
              <a:gd name="connsiteY3" fmla="*/ 8485 h 1152543"/>
              <a:gd name="connsiteX4" fmla="*/ 1307914 w 1423911"/>
              <a:gd name="connsiteY4" fmla="*/ 31124 h 1152543"/>
              <a:gd name="connsiteX5" fmla="*/ 1380324 w 1423911"/>
              <a:gd name="connsiteY5" fmla="*/ 443056 h 1152543"/>
              <a:gd name="connsiteX6" fmla="*/ 1389372 w 1423911"/>
              <a:gd name="connsiteY6" fmla="*/ 1049648 h 1152543"/>
              <a:gd name="connsiteX7" fmla="*/ 923127 w 1423911"/>
              <a:gd name="connsiteY7" fmla="*/ 1122060 h 1152543"/>
              <a:gd name="connsiteX8" fmla="*/ 837116 w 1423911"/>
              <a:gd name="connsiteY8" fmla="*/ 886670 h 1152543"/>
              <a:gd name="connsiteX9" fmla="*/ 574514 w 1423911"/>
              <a:gd name="connsiteY9" fmla="*/ 701069 h 115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23911" h="1152543">
                <a:moveTo>
                  <a:pt x="574514" y="701069"/>
                </a:moveTo>
                <a:cubicBezTo>
                  <a:pt x="403234" y="704850"/>
                  <a:pt x="201857" y="755387"/>
                  <a:pt x="108312" y="692020"/>
                </a:cubicBezTo>
                <a:cubicBezTo>
                  <a:pt x="14767" y="628653"/>
                  <a:pt x="-43336" y="244628"/>
                  <a:pt x="40411" y="130705"/>
                </a:cubicBezTo>
                <a:cubicBezTo>
                  <a:pt x="124158" y="16783"/>
                  <a:pt x="363317" y="11496"/>
                  <a:pt x="610796" y="8485"/>
                </a:cubicBezTo>
                <a:cubicBezTo>
                  <a:pt x="858275" y="5474"/>
                  <a:pt x="1193241" y="-18664"/>
                  <a:pt x="1307914" y="31124"/>
                </a:cubicBezTo>
                <a:cubicBezTo>
                  <a:pt x="1422587" y="80912"/>
                  <a:pt x="1366748" y="273302"/>
                  <a:pt x="1380324" y="443056"/>
                </a:cubicBezTo>
                <a:cubicBezTo>
                  <a:pt x="1393900" y="612810"/>
                  <a:pt x="1465571" y="936481"/>
                  <a:pt x="1389372" y="1049648"/>
                </a:cubicBezTo>
                <a:cubicBezTo>
                  <a:pt x="1313173" y="1162815"/>
                  <a:pt x="1017434" y="1175641"/>
                  <a:pt x="923127" y="1122060"/>
                </a:cubicBezTo>
                <a:cubicBezTo>
                  <a:pt x="855987" y="1104708"/>
                  <a:pt x="831831" y="1042863"/>
                  <a:pt x="837116" y="886670"/>
                </a:cubicBezTo>
                <a:cubicBezTo>
                  <a:pt x="842401" y="730477"/>
                  <a:pt x="745794" y="697288"/>
                  <a:pt x="574514" y="701069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608A844A-A91C-49C4-9E0F-8A3FBF0B1EDF}"/>
              </a:ext>
            </a:extLst>
          </p:cNvPr>
          <p:cNvSpPr/>
          <p:nvPr/>
        </p:nvSpPr>
        <p:spPr>
          <a:xfrm>
            <a:off x="9010227" y="4372662"/>
            <a:ext cx="2223249" cy="1129564"/>
          </a:xfrm>
          <a:custGeom>
            <a:avLst/>
            <a:gdLst>
              <a:gd name="connsiteX0" fmla="*/ 569508 w 1242533"/>
              <a:gd name="connsiteY0" fmla="*/ 37593 h 577652"/>
              <a:gd name="connsiteX1" fmla="*/ 1126296 w 1242533"/>
              <a:gd name="connsiteY1" fmla="*/ 33066 h 577652"/>
              <a:gd name="connsiteX2" fmla="*/ 1198724 w 1242533"/>
              <a:gd name="connsiteY2" fmla="*/ 494793 h 577652"/>
              <a:gd name="connsiteX3" fmla="*/ 596668 w 1242533"/>
              <a:gd name="connsiteY3" fmla="*/ 576274 h 577652"/>
              <a:gd name="connsiteX4" fmla="*/ 57987 w 1242533"/>
              <a:gd name="connsiteY4" fmla="*/ 476686 h 577652"/>
              <a:gd name="connsiteX5" fmla="*/ 76094 w 1242533"/>
              <a:gd name="connsiteY5" fmla="*/ 33066 h 577652"/>
              <a:gd name="connsiteX6" fmla="*/ 569508 w 1242533"/>
              <a:gd name="connsiteY6" fmla="*/ 37593 h 577652"/>
              <a:gd name="connsiteX0" fmla="*/ 569508 w 1221539"/>
              <a:gd name="connsiteY0" fmla="*/ 37593 h 577652"/>
              <a:gd name="connsiteX1" fmla="*/ 1044784 w 1221539"/>
              <a:gd name="connsiteY1" fmla="*/ 33066 h 577652"/>
              <a:gd name="connsiteX2" fmla="*/ 1198724 w 1221539"/>
              <a:gd name="connsiteY2" fmla="*/ 494793 h 577652"/>
              <a:gd name="connsiteX3" fmla="*/ 596668 w 1221539"/>
              <a:gd name="connsiteY3" fmla="*/ 576274 h 577652"/>
              <a:gd name="connsiteX4" fmla="*/ 57987 w 1221539"/>
              <a:gd name="connsiteY4" fmla="*/ 476686 h 577652"/>
              <a:gd name="connsiteX5" fmla="*/ 76094 w 1221539"/>
              <a:gd name="connsiteY5" fmla="*/ 33066 h 577652"/>
              <a:gd name="connsiteX6" fmla="*/ 569508 w 1221539"/>
              <a:gd name="connsiteY6" fmla="*/ 37593 h 577652"/>
              <a:gd name="connsiteX0" fmla="*/ 569508 w 1141447"/>
              <a:gd name="connsiteY0" fmla="*/ 37928 h 580075"/>
              <a:gd name="connsiteX1" fmla="*/ 1044784 w 1141447"/>
              <a:gd name="connsiteY1" fmla="*/ 33401 h 580075"/>
              <a:gd name="connsiteX2" fmla="*/ 1103629 w 1141447"/>
              <a:gd name="connsiteY2" fmla="*/ 504188 h 580075"/>
              <a:gd name="connsiteX3" fmla="*/ 596668 w 1141447"/>
              <a:gd name="connsiteY3" fmla="*/ 576609 h 580075"/>
              <a:gd name="connsiteX4" fmla="*/ 57987 w 1141447"/>
              <a:gd name="connsiteY4" fmla="*/ 477021 h 580075"/>
              <a:gd name="connsiteX5" fmla="*/ 76094 w 1141447"/>
              <a:gd name="connsiteY5" fmla="*/ 33401 h 580075"/>
              <a:gd name="connsiteX6" fmla="*/ 569508 w 1141447"/>
              <a:gd name="connsiteY6" fmla="*/ 37928 h 58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1447" h="580075">
                <a:moveTo>
                  <a:pt x="569508" y="37928"/>
                </a:moveTo>
                <a:cubicBezTo>
                  <a:pt x="730956" y="37928"/>
                  <a:pt x="955764" y="-44309"/>
                  <a:pt x="1044784" y="33401"/>
                </a:cubicBezTo>
                <a:cubicBezTo>
                  <a:pt x="1133804" y="111111"/>
                  <a:pt x="1178315" y="413654"/>
                  <a:pt x="1103629" y="504188"/>
                </a:cubicBezTo>
                <a:cubicBezTo>
                  <a:pt x="1028943" y="594722"/>
                  <a:pt x="770942" y="581137"/>
                  <a:pt x="596668" y="576609"/>
                </a:cubicBezTo>
                <a:cubicBezTo>
                  <a:pt x="422394" y="572081"/>
                  <a:pt x="144749" y="567556"/>
                  <a:pt x="57987" y="477021"/>
                </a:cubicBezTo>
                <a:cubicBezTo>
                  <a:pt x="-28775" y="386486"/>
                  <a:pt x="-14441" y="110355"/>
                  <a:pt x="76094" y="33401"/>
                </a:cubicBezTo>
                <a:cubicBezTo>
                  <a:pt x="166629" y="-43553"/>
                  <a:pt x="408060" y="37928"/>
                  <a:pt x="569508" y="37928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10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cluster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53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A4100B8-4914-4EAD-91B4-1AE5C205EA0B}"/>
              </a:ext>
            </a:extLst>
          </p:cNvPr>
          <p:cNvSpPr txBox="1">
            <a:spLocks/>
          </p:cNvSpPr>
          <p:nvPr/>
        </p:nvSpPr>
        <p:spPr>
          <a:xfrm>
            <a:off x="838200" y="1568450"/>
            <a:ext cx="9563100" cy="167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L’algorithme imaginé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Clustering à partir du bord des tuiles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8166E99-9682-46DD-8D48-A25C04F81C9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2" y="3189774"/>
            <a:ext cx="5297432" cy="299042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DB340F4-9164-4D6B-B342-4C483C2C79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78" y="3189774"/>
            <a:ext cx="5258102" cy="2968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5643F4EB-6C25-4528-8E74-AE8E0E5DB44B}"/>
              </a:ext>
            </a:extLst>
          </p:cNvPr>
          <p:cNvSpPr/>
          <p:nvPr/>
        </p:nvSpPr>
        <p:spPr>
          <a:xfrm>
            <a:off x="6199092" y="3277014"/>
            <a:ext cx="2758957" cy="1221117"/>
          </a:xfrm>
          <a:custGeom>
            <a:avLst/>
            <a:gdLst>
              <a:gd name="connsiteX0" fmla="*/ 681306 w 1447059"/>
              <a:gd name="connsiteY0" fmla="*/ 43508 h 730284"/>
              <a:gd name="connsiteX1" fmla="*/ 1322686 w 1447059"/>
              <a:gd name="connsiteY1" fmla="*/ 43508 h 730284"/>
              <a:gd name="connsiteX2" fmla="*/ 1396358 w 1447059"/>
              <a:gd name="connsiteY2" fmla="*/ 619883 h 730284"/>
              <a:gd name="connsiteX3" fmla="*/ 741977 w 1447059"/>
              <a:gd name="connsiteY3" fmla="*/ 693555 h 730284"/>
              <a:gd name="connsiteX4" fmla="*/ 100597 w 1447059"/>
              <a:gd name="connsiteY4" fmla="*/ 676221 h 730284"/>
              <a:gd name="connsiteX5" fmla="*/ 61594 w 1447059"/>
              <a:gd name="connsiteY5" fmla="*/ 65176 h 730284"/>
              <a:gd name="connsiteX6" fmla="*/ 681306 w 1447059"/>
              <a:gd name="connsiteY6" fmla="*/ 43508 h 730284"/>
              <a:gd name="connsiteX0" fmla="*/ 681306 w 1417048"/>
              <a:gd name="connsiteY0" fmla="*/ 42016 h 729745"/>
              <a:gd name="connsiteX1" fmla="*/ 1322686 w 1417048"/>
              <a:gd name="connsiteY1" fmla="*/ 42016 h 729745"/>
              <a:gd name="connsiteX2" fmla="*/ 1353007 w 1417048"/>
              <a:gd name="connsiteY2" fmla="*/ 598234 h 729745"/>
              <a:gd name="connsiteX3" fmla="*/ 741977 w 1417048"/>
              <a:gd name="connsiteY3" fmla="*/ 692063 h 729745"/>
              <a:gd name="connsiteX4" fmla="*/ 100597 w 1417048"/>
              <a:gd name="connsiteY4" fmla="*/ 674729 h 729745"/>
              <a:gd name="connsiteX5" fmla="*/ 61594 w 1417048"/>
              <a:gd name="connsiteY5" fmla="*/ 63684 h 729745"/>
              <a:gd name="connsiteX6" fmla="*/ 681306 w 1417048"/>
              <a:gd name="connsiteY6" fmla="*/ 42016 h 72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7048" h="729745">
                <a:moveTo>
                  <a:pt x="681306" y="42016"/>
                </a:moveTo>
                <a:cubicBezTo>
                  <a:pt x="891488" y="38405"/>
                  <a:pt x="1210736" y="-50687"/>
                  <a:pt x="1322686" y="42016"/>
                </a:cubicBezTo>
                <a:cubicBezTo>
                  <a:pt x="1434636" y="134719"/>
                  <a:pt x="1449792" y="489893"/>
                  <a:pt x="1353007" y="598234"/>
                </a:cubicBezTo>
                <a:cubicBezTo>
                  <a:pt x="1256222" y="706575"/>
                  <a:pt x="950712" y="679314"/>
                  <a:pt x="741977" y="692063"/>
                </a:cubicBezTo>
                <a:cubicBezTo>
                  <a:pt x="533242" y="704812"/>
                  <a:pt x="213994" y="779459"/>
                  <a:pt x="100597" y="674729"/>
                </a:cubicBezTo>
                <a:cubicBezTo>
                  <a:pt x="-12800" y="569999"/>
                  <a:pt x="-36635" y="172025"/>
                  <a:pt x="61594" y="63684"/>
                </a:cubicBezTo>
                <a:cubicBezTo>
                  <a:pt x="159823" y="-44657"/>
                  <a:pt x="471124" y="45627"/>
                  <a:pt x="681306" y="4201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3FDBECF-3B7E-4A06-8D47-D25E8348B741}"/>
              </a:ext>
            </a:extLst>
          </p:cNvPr>
          <p:cNvSpPr/>
          <p:nvPr/>
        </p:nvSpPr>
        <p:spPr>
          <a:xfrm>
            <a:off x="7711480" y="4378332"/>
            <a:ext cx="3642320" cy="984812"/>
          </a:xfrm>
          <a:custGeom>
            <a:avLst/>
            <a:gdLst>
              <a:gd name="connsiteX0" fmla="*/ 923691 w 1879192"/>
              <a:gd name="connsiteY0" fmla="*/ 17641 h 510294"/>
              <a:gd name="connsiteX1" fmla="*/ 1755752 w 1879192"/>
              <a:gd name="connsiteY1" fmla="*/ 39310 h 510294"/>
              <a:gd name="connsiteX2" fmla="*/ 1794755 w 1879192"/>
              <a:gd name="connsiteY2" fmla="*/ 438005 h 510294"/>
              <a:gd name="connsiteX3" fmla="*/ 984362 w 1879192"/>
              <a:gd name="connsiteY3" fmla="*/ 494343 h 510294"/>
              <a:gd name="connsiteX4" fmla="*/ 113299 w 1879192"/>
              <a:gd name="connsiteY4" fmla="*/ 468341 h 510294"/>
              <a:gd name="connsiteX5" fmla="*/ 100298 w 1879192"/>
              <a:gd name="connsiteY5" fmla="*/ 65311 h 510294"/>
              <a:gd name="connsiteX6" fmla="*/ 923691 w 1879192"/>
              <a:gd name="connsiteY6" fmla="*/ 17641 h 510294"/>
              <a:gd name="connsiteX0" fmla="*/ 933886 w 1889387"/>
              <a:gd name="connsiteY0" fmla="*/ 17641 h 510294"/>
              <a:gd name="connsiteX1" fmla="*/ 1765947 w 1889387"/>
              <a:gd name="connsiteY1" fmla="*/ 39310 h 510294"/>
              <a:gd name="connsiteX2" fmla="*/ 1804950 w 1889387"/>
              <a:gd name="connsiteY2" fmla="*/ 438005 h 510294"/>
              <a:gd name="connsiteX3" fmla="*/ 994557 w 1889387"/>
              <a:gd name="connsiteY3" fmla="*/ 494343 h 510294"/>
              <a:gd name="connsiteX4" fmla="*/ 123494 w 1889387"/>
              <a:gd name="connsiteY4" fmla="*/ 468341 h 510294"/>
              <a:gd name="connsiteX5" fmla="*/ 110493 w 1889387"/>
              <a:gd name="connsiteY5" fmla="*/ 65311 h 510294"/>
              <a:gd name="connsiteX6" fmla="*/ 933886 w 1889387"/>
              <a:gd name="connsiteY6" fmla="*/ 17641 h 510294"/>
              <a:gd name="connsiteX0" fmla="*/ 924708 w 1880209"/>
              <a:gd name="connsiteY0" fmla="*/ 19295 h 511948"/>
              <a:gd name="connsiteX1" fmla="*/ 1756769 w 1880209"/>
              <a:gd name="connsiteY1" fmla="*/ 40964 h 511948"/>
              <a:gd name="connsiteX2" fmla="*/ 1795772 w 1880209"/>
              <a:gd name="connsiteY2" fmla="*/ 439659 h 511948"/>
              <a:gd name="connsiteX3" fmla="*/ 985379 w 1880209"/>
              <a:gd name="connsiteY3" fmla="*/ 495997 h 511948"/>
              <a:gd name="connsiteX4" fmla="*/ 114316 w 1880209"/>
              <a:gd name="connsiteY4" fmla="*/ 469995 h 511948"/>
              <a:gd name="connsiteX5" fmla="*/ 118652 w 1880209"/>
              <a:gd name="connsiteY5" fmla="*/ 97323 h 511948"/>
              <a:gd name="connsiteX6" fmla="*/ 924708 w 1880209"/>
              <a:gd name="connsiteY6" fmla="*/ 19295 h 511948"/>
              <a:gd name="connsiteX0" fmla="*/ 941855 w 1869928"/>
              <a:gd name="connsiteY0" fmla="*/ 26434 h 506082"/>
              <a:gd name="connsiteX1" fmla="*/ 1747905 w 1869928"/>
              <a:gd name="connsiteY1" fmla="*/ 35098 h 506082"/>
              <a:gd name="connsiteX2" fmla="*/ 1786908 w 1869928"/>
              <a:gd name="connsiteY2" fmla="*/ 433793 h 506082"/>
              <a:gd name="connsiteX3" fmla="*/ 976515 w 1869928"/>
              <a:gd name="connsiteY3" fmla="*/ 490131 h 506082"/>
              <a:gd name="connsiteX4" fmla="*/ 105452 w 1869928"/>
              <a:gd name="connsiteY4" fmla="*/ 464129 h 506082"/>
              <a:gd name="connsiteX5" fmla="*/ 109788 w 1869928"/>
              <a:gd name="connsiteY5" fmla="*/ 91457 h 506082"/>
              <a:gd name="connsiteX6" fmla="*/ 941855 w 1869928"/>
              <a:gd name="connsiteY6" fmla="*/ 26434 h 50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9928" h="506082">
                <a:moveTo>
                  <a:pt x="941855" y="26434"/>
                </a:moveTo>
                <a:cubicBezTo>
                  <a:pt x="1214875" y="17041"/>
                  <a:pt x="1607063" y="-32795"/>
                  <a:pt x="1747905" y="35098"/>
                </a:cubicBezTo>
                <a:cubicBezTo>
                  <a:pt x="1888747" y="102991"/>
                  <a:pt x="1915473" y="357954"/>
                  <a:pt x="1786908" y="433793"/>
                </a:cubicBezTo>
                <a:cubicBezTo>
                  <a:pt x="1658343" y="509632"/>
                  <a:pt x="1256758" y="485075"/>
                  <a:pt x="976515" y="490131"/>
                </a:cubicBezTo>
                <a:cubicBezTo>
                  <a:pt x="696272" y="495187"/>
                  <a:pt x="252796" y="535634"/>
                  <a:pt x="105452" y="464129"/>
                </a:cubicBezTo>
                <a:cubicBezTo>
                  <a:pt x="-41892" y="392624"/>
                  <a:pt x="-29613" y="164406"/>
                  <a:pt x="109788" y="91457"/>
                </a:cubicBezTo>
                <a:cubicBezTo>
                  <a:pt x="249189" y="18508"/>
                  <a:pt x="668836" y="35827"/>
                  <a:pt x="941855" y="2643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Nos objectifs pour le S4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05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Nos objectifs pour le S4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671"/>
            <a:ext cx="5257800" cy="31956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Objectif1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Objectif 2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…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80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Améliorations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2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27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2167</TotalTime>
  <Words>1668</Words>
  <Application>Microsoft Office PowerPoint</Application>
  <PresentationFormat>Grand écran</PresentationFormat>
  <Paragraphs>478</Paragraphs>
  <Slides>53</Slides>
  <Notes>49</Notes>
  <HiddenSlides>1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60" baseType="lpstr">
      <vt:lpstr>Figtree SemiBold</vt:lpstr>
      <vt:lpstr>Hack</vt:lpstr>
      <vt:lpstr>Figtree</vt:lpstr>
      <vt:lpstr>Calibri</vt:lpstr>
      <vt:lpstr>Figtree Black</vt:lpstr>
      <vt:lpstr>Arial</vt:lpstr>
      <vt:lpstr>Thème Office</vt:lpstr>
      <vt:lpstr>Plan</vt:lpstr>
      <vt:lpstr>Mahjong Calculator</vt:lpstr>
      <vt:lpstr>Sommaire</vt:lpstr>
      <vt:lpstr>Contexte et rappels</vt:lpstr>
      <vt:lpstr>Contexte et rappels</vt:lpstr>
      <vt:lpstr>Nos objectifs pour le S4</vt:lpstr>
      <vt:lpstr>Nos objectifs pour le S4</vt:lpstr>
      <vt:lpstr>Améliorations</vt:lpstr>
      <vt:lpstr>Améliorations</vt:lpstr>
      <vt:lpstr>Amélioration du code Javascript</vt:lpstr>
      <vt:lpstr>Amélioration du code Javascript</vt:lpstr>
      <vt:lpstr>Amélioration du code Javascript</vt:lpstr>
      <vt:lpstr>Amélioration du code Javascript</vt:lpstr>
      <vt:lpstr>Amélioration du code Javascript</vt:lpstr>
      <vt:lpstr>Améliorations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Améliorations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Présentation PowerPoint</vt:lpstr>
      <vt:lpstr>Améliorations</vt:lpstr>
      <vt:lpstr>Ajout des règles du jeu</vt:lpstr>
      <vt:lpstr>Ajout des règles du jeu</vt:lpstr>
      <vt:lpstr>Ajout des règles du jeu</vt:lpstr>
      <vt:lpstr>Améliorations</vt:lpstr>
      <vt:lpstr>Modification de l’interface utilisateur</vt:lpstr>
      <vt:lpstr>Modification de l’interface utilisateur</vt:lpstr>
      <vt:lpstr>Modification de l’interface utilisateur</vt:lpstr>
      <vt:lpstr>Modification de l’interface utilisateur</vt:lpstr>
      <vt:lpstr>Améliorations</vt:lpstr>
      <vt:lpstr>Ajout d’une base de données</vt:lpstr>
      <vt:lpstr>Ajout d’une base de données</vt:lpstr>
      <vt:lpstr>Ajout d’une base de données</vt:lpstr>
      <vt:lpstr>Amélioration en cours</vt:lpstr>
      <vt:lpstr>Editeur de règles</vt:lpstr>
      <vt:lpstr>Algorithme de cluster </vt:lpstr>
      <vt:lpstr>Algorithme de cluster </vt:lpstr>
      <vt:lpstr>Algorithme de cluster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BODIN MATHIS p2200502</dc:creator>
  <cp:lastModifiedBy>CARON MAXENCE p2205924</cp:lastModifiedBy>
  <cp:revision>234</cp:revision>
  <dcterms:created xsi:type="dcterms:W3CDTF">2024-01-18T07:48:21Z</dcterms:created>
  <dcterms:modified xsi:type="dcterms:W3CDTF">2024-04-08T13:44:20Z</dcterms:modified>
</cp:coreProperties>
</file>